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A3990"/>
                </a:solidFill>
              </a:rPr>
              <a:t>Alyson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acfb01aba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acfb01aba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Catherine </a:t>
            </a:r>
            <a:endParaRPr/>
          </a:p>
          <a:p>
            <a:pPr indent="0" lvl="0" marL="0" rtl="0" algn="l">
              <a:spcBef>
                <a:spcPts val="0"/>
              </a:spcBef>
              <a:spcAft>
                <a:spcPts val="0"/>
              </a:spcAft>
              <a:buNone/>
            </a:pPr>
            <a:r>
              <a:rPr lang="en"/>
              <a:t>Two projects (one for movies, one for Covid)</a:t>
            </a:r>
            <a:endParaRPr/>
          </a:p>
          <a:p>
            <a:pPr indent="0" lvl="0" marL="0" rtl="0" algn="l">
              <a:spcBef>
                <a:spcPts val="0"/>
              </a:spcBef>
              <a:spcAft>
                <a:spcPts val="0"/>
              </a:spcAft>
              <a:buNone/>
            </a:pPr>
            <a:r>
              <a:rPr lang="en"/>
              <a:t>Done with animation - Swati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acfb01ab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acfb01ab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Aishwarya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acfb01ab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acfb01ab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acfb01ab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acfb01ab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a:t>
            </a:r>
            <a:endParaRPr/>
          </a:p>
          <a:p>
            <a:pPr indent="0" lvl="0" marL="0" rtl="0" algn="l">
              <a:spcBef>
                <a:spcPts val="0"/>
              </a:spcBef>
              <a:spcAft>
                <a:spcPts val="0"/>
              </a:spcAft>
              <a:buNone/>
            </a:pPr>
            <a:r>
              <a:rPr lang="en"/>
              <a:t>(The total revenue made by USCAN alone equivalent to the GDP of a small country like Fiji)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c10eaed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c10eaed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a:t>
            </a:r>
            <a:endParaRPr/>
          </a:p>
          <a:p>
            <a:pPr indent="0" lvl="0" marL="0" rtl="0" algn="l">
              <a:spcBef>
                <a:spcPts val="0"/>
              </a:spcBef>
              <a:spcAft>
                <a:spcPts val="0"/>
              </a:spcAft>
              <a:buNone/>
            </a:pPr>
            <a:r>
              <a:rPr lang="en"/>
              <a:t>( Total number of subscribers in USCAN is more than the population of Malaysia !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acfb01ab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acfb01ab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 COVID-19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acfb01ab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acfb01ab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300">
                <a:solidFill>
                  <a:schemeClr val="dk1"/>
                </a:solidFill>
                <a:latin typeface="Roboto"/>
                <a:ea typeface="Roboto"/>
                <a:cs typeface="Roboto"/>
                <a:sym typeface="Roboto"/>
              </a:rPr>
              <a:t>Swati</a:t>
            </a:r>
            <a:endParaRPr sz="6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b08aec79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b08aec79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Swati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acfb01aba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acfb01aba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Susan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wanted to see if there were any trends in WHAT people were watching based on genres across 4 categories: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Movies released, votes, ratings, and revenue.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charts look at the Top genres based on # of movies released.</a:t>
            </a:r>
            <a:endParaRPr>
              <a:solidFill>
                <a:schemeClr val="dk1"/>
              </a:solidFill>
            </a:endParaRPr>
          </a:p>
          <a:p>
            <a:pPr indent="45720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acfb01ab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acfb01ab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A3990"/>
                </a:solidFill>
              </a:rPr>
              <a:t>Susan</a:t>
            </a:r>
            <a:endParaRPr>
              <a:solidFill>
                <a:srgbClr val="2A3990"/>
              </a:solidFill>
            </a:endParaRPr>
          </a:p>
          <a:p>
            <a:pPr indent="0" lvl="0" marL="0" rtl="0" algn="l">
              <a:spcBef>
                <a:spcPts val="0"/>
              </a:spcBef>
              <a:spcAft>
                <a:spcPts val="0"/>
              </a:spcAft>
              <a:buNone/>
            </a:pPr>
            <a:r>
              <a:rPr b="1" lang="en"/>
              <a:t>We used “Votes” as an indicator of viewing</a:t>
            </a:r>
            <a:endParaRPr b="1"/>
          </a:p>
          <a:p>
            <a:pPr indent="0" lvl="0" marL="0" rtl="0" algn="l">
              <a:spcBef>
                <a:spcPts val="0"/>
              </a:spcBef>
              <a:spcAft>
                <a:spcPts val="0"/>
              </a:spcAft>
              <a:buClr>
                <a:schemeClr val="dk1"/>
              </a:buClr>
              <a:buSzPts val="1100"/>
              <a:buFont typeface="Arial"/>
              <a:buNone/>
            </a:pPr>
            <a:r>
              <a:rPr b="1" lang="en" sz="700">
                <a:solidFill>
                  <a:schemeClr val="dk1"/>
                </a:solidFill>
              </a:rPr>
              <a:t>Lines show # of movies</a:t>
            </a:r>
            <a:endParaRPr b="1" sz="700">
              <a:solidFill>
                <a:srgbClr val="2A3990"/>
              </a:solidFill>
            </a:endParaRPr>
          </a:p>
          <a:p>
            <a:pPr indent="0" lvl="0" marL="0" rtl="0" algn="l">
              <a:spcBef>
                <a:spcPts val="0"/>
              </a:spcBef>
              <a:spcAft>
                <a:spcPts val="0"/>
              </a:spcAft>
              <a:buNone/>
            </a:pPr>
            <a:r>
              <a:rPr lang="en">
                <a:solidFill>
                  <a:srgbClr val="2A3990"/>
                </a:solidFill>
              </a:rPr>
              <a:t>Looking at top genres by votes,</a:t>
            </a:r>
            <a:endParaRPr>
              <a:solidFill>
                <a:srgbClr val="2A3990"/>
              </a:solidFill>
            </a:endParaRPr>
          </a:p>
          <a:p>
            <a:pPr indent="0" lvl="0" marL="0" rtl="0" algn="l">
              <a:spcBef>
                <a:spcPts val="0"/>
              </a:spcBef>
              <a:spcAft>
                <a:spcPts val="0"/>
              </a:spcAft>
              <a:buNone/>
            </a:pPr>
            <a:r>
              <a:rPr lang="en">
                <a:solidFill>
                  <a:srgbClr val="2A3990"/>
                </a:solidFill>
              </a:rPr>
              <a:t>2019 = Action*, Drama</a:t>
            </a:r>
            <a:endParaRPr>
              <a:solidFill>
                <a:srgbClr val="2A3990"/>
              </a:solidFill>
            </a:endParaRPr>
          </a:p>
          <a:p>
            <a:pPr indent="0" lvl="0" marL="0" rtl="0" algn="l">
              <a:spcBef>
                <a:spcPts val="0"/>
              </a:spcBef>
              <a:spcAft>
                <a:spcPts val="0"/>
              </a:spcAft>
              <a:buNone/>
            </a:pPr>
            <a:r>
              <a:rPr lang="en">
                <a:solidFill>
                  <a:srgbClr val="2A3990"/>
                </a:solidFill>
              </a:rPr>
              <a:t>2020 = Drama*, Comedy</a:t>
            </a:r>
            <a:endParaRPr>
              <a:solidFill>
                <a:srgbClr val="2A3990"/>
              </a:solidFill>
            </a:endParaRPr>
          </a:p>
          <a:p>
            <a:pPr indent="0" lvl="0" marL="0" rtl="0" algn="l">
              <a:spcBef>
                <a:spcPts val="0"/>
              </a:spcBef>
              <a:spcAft>
                <a:spcPts val="0"/>
              </a:spcAft>
              <a:buClr>
                <a:srgbClr val="2A3990"/>
              </a:buClr>
              <a:buSzPts val="1100"/>
              <a:buFont typeface="Arial"/>
              <a:buNone/>
            </a:pPr>
            <a:r>
              <a:rPr lang="en">
                <a:solidFill>
                  <a:srgbClr val="2A3990"/>
                </a:solidFill>
              </a:rPr>
              <a:t>Or is this another indicator that this is what people were actually CHOOSING to watch vs. there was just more of these movie genres released?</a:t>
            </a:r>
            <a:endParaRPr>
              <a:solidFill>
                <a:srgbClr val="2A3990"/>
              </a:solidFill>
            </a:endParaRPr>
          </a:p>
          <a:p>
            <a:pPr indent="0" lvl="0" marL="0" marR="76200" rtl="0" algn="l">
              <a:lnSpc>
                <a:spcPct val="150001"/>
              </a:lnSpc>
              <a:spcBef>
                <a:spcPts val="300"/>
              </a:spcBef>
              <a:spcAft>
                <a:spcPts val="0"/>
              </a:spcAft>
              <a:buNone/>
            </a:pPr>
            <a:r>
              <a:rPr lang="en">
                <a:solidFill>
                  <a:srgbClr val="1C4587"/>
                </a:solidFill>
              </a:rPr>
              <a:t>*These were also the top revenue generating genres per year</a:t>
            </a:r>
            <a:endParaRPr>
              <a:solidFill>
                <a:srgbClr val="1C4587"/>
              </a:solidFill>
            </a:endParaRPr>
          </a:p>
          <a:p>
            <a:pPr indent="0" lvl="0" marL="76200" marR="76200" rtl="0" algn="l">
              <a:lnSpc>
                <a:spcPct val="150001"/>
              </a:lnSpc>
              <a:spcBef>
                <a:spcPts val="300"/>
              </a:spcBef>
              <a:spcAft>
                <a:spcPts val="0"/>
              </a:spcAft>
              <a:buNone/>
            </a:pPr>
            <a:r>
              <a:rPr lang="en" sz="900">
                <a:solidFill>
                  <a:srgbClr val="1D1C1D"/>
                </a:solidFill>
                <a:latin typeface="Courier New"/>
                <a:ea typeface="Courier New"/>
                <a:cs typeface="Courier New"/>
                <a:sym typeface="Courier New"/>
              </a:rPr>
              <a:t>Genre with Maximum Revenue 2019 ($ million) :- Action</a:t>
            </a:r>
            <a:endParaRPr sz="900">
              <a:solidFill>
                <a:srgbClr val="1D1C1D"/>
              </a:solidFill>
              <a:latin typeface="Courier New"/>
              <a:ea typeface="Courier New"/>
              <a:cs typeface="Courier New"/>
              <a:sym typeface="Courier New"/>
            </a:endParaRPr>
          </a:p>
          <a:p>
            <a:pPr indent="0" lvl="0" marL="76200" marR="76200" rtl="0" algn="l">
              <a:lnSpc>
                <a:spcPct val="150001"/>
              </a:lnSpc>
              <a:spcBef>
                <a:spcPts val="300"/>
              </a:spcBef>
              <a:spcAft>
                <a:spcPts val="0"/>
              </a:spcAft>
              <a:buNone/>
            </a:pPr>
            <a:r>
              <a:rPr lang="en" sz="900">
                <a:solidFill>
                  <a:srgbClr val="1D1C1D"/>
                </a:solidFill>
                <a:latin typeface="Courier New"/>
                <a:ea typeface="Courier New"/>
                <a:cs typeface="Courier New"/>
                <a:sym typeface="Courier New"/>
              </a:rPr>
              <a:t>Genre with Minimum Revenue 2019 ($million) :- Music</a:t>
            </a:r>
            <a:endParaRPr sz="900">
              <a:solidFill>
                <a:srgbClr val="1D1C1D"/>
              </a:solidFill>
              <a:latin typeface="Courier New"/>
              <a:ea typeface="Courier New"/>
              <a:cs typeface="Courier New"/>
              <a:sym typeface="Courier New"/>
            </a:endParaRPr>
          </a:p>
          <a:p>
            <a:pPr indent="0" lvl="0" marL="76200" marR="76200" rtl="0" algn="l">
              <a:lnSpc>
                <a:spcPct val="150001"/>
              </a:lnSpc>
              <a:spcBef>
                <a:spcPts val="300"/>
              </a:spcBef>
              <a:spcAft>
                <a:spcPts val="0"/>
              </a:spcAft>
              <a:buClr>
                <a:schemeClr val="dk1"/>
              </a:buClr>
              <a:buSzPts val="1100"/>
              <a:buFont typeface="Arial"/>
              <a:buNone/>
            </a:pPr>
            <a:r>
              <a:rPr lang="en" sz="900">
                <a:solidFill>
                  <a:srgbClr val="1D1C1D"/>
                </a:solidFill>
                <a:latin typeface="Courier New"/>
                <a:ea typeface="Courier New"/>
                <a:cs typeface="Courier New"/>
                <a:sym typeface="Courier New"/>
              </a:rPr>
              <a:t>----------------------------------</a:t>
            </a:r>
            <a:endParaRPr sz="900">
              <a:solidFill>
                <a:srgbClr val="1D1C1D"/>
              </a:solidFill>
              <a:latin typeface="Courier New"/>
              <a:ea typeface="Courier New"/>
              <a:cs typeface="Courier New"/>
              <a:sym typeface="Courier New"/>
            </a:endParaRPr>
          </a:p>
          <a:p>
            <a:pPr indent="0" lvl="0" marL="76200" marR="76200" rtl="0" algn="l">
              <a:lnSpc>
                <a:spcPct val="150001"/>
              </a:lnSpc>
              <a:spcBef>
                <a:spcPts val="300"/>
              </a:spcBef>
              <a:spcAft>
                <a:spcPts val="0"/>
              </a:spcAft>
              <a:buClr>
                <a:schemeClr val="dk1"/>
              </a:buClr>
              <a:buSzPts val="1100"/>
              <a:buFont typeface="Arial"/>
              <a:buNone/>
            </a:pPr>
            <a:r>
              <a:rPr lang="en" sz="900">
                <a:solidFill>
                  <a:srgbClr val="1D1C1D"/>
                </a:solidFill>
                <a:latin typeface="Courier New"/>
                <a:ea typeface="Courier New"/>
                <a:cs typeface="Courier New"/>
                <a:sym typeface="Courier New"/>
              </a:rPr>
              <a:t>Genre with Maximum Revenue 2020 ($ million) :- Drama</a:t>
            </a:r>
            <a:endParaRPr sz="900">
              <a:solidFill>
                <a:srgbClr val="1D1C1D"/>
              </a:solidFill>
              <a:latin typeface="Courier New"/>
              <a:ea typeface="Courier New"/>
              <a:cs typeface="Courier New"/>
              <a:sym typeface="Courier New"/>
            </a:endParaRPr>
          </a:p>
          <a:p>
            <a:pPr indent="0" lvl="0" marL="76200" marR="76200" rtl="0" algn="l">
              <a:lnSpc>
                <a:spcPct val="150001"/>
              </a:lnSpc>
              <a:spcBef>
                <a:spcPts val="300"/>
              </a:spcBef>
              <a:spcAft>
                <a:spcPts val="0"/>
              </a:spcAft>
              <a:buClr>
                <a:schemeClr val="dk1"/>
              </a:buClr>
              <a:buSzPts val="1100"/>
              <a:buFont typeface="Arial"/>
              <a:buNone/>
            </a:pPr>
            <a:r>
              <a:rPr lang="en" sz="900">
                <a:solidFill>
                  <a:srgbClr val="1D1C1D"/>
                </a:solidFill>
                <a:latin typeface="Courier New"/>
                <a:ea typeface="Courier New"/>
                <a:cs typeface="Courier New"/>
                <a:sym typeface="Courier New"/>
              </a:rPr>
              <a:t>Genre with Minimum Revenue 2020 ($million) :- Horror</a:t>
            </a:r>
            <a:endParaRPr sz="900">
              <a:solidFill>
                <a:srgbClr val="1D1C1D"/>
              </a:solidFill>
              <a:latin typeface="Courier New"/>
              <a:ea typeface="Courier New"/>
              <a:cs typeface="Courier New"/>
              <a:sym typeface="Courier New"/>
            </a:endParaRPr>
          </a:p>
          <a:p>
            <a:pPr indent="0" lvl="0" marL="0" rtl="0" algn="l">
              <a:lnSpc>
                <a:spcPct val="115000"/>
              </a:lnSpc>
              <a:spcBef>
                <a:spcPts val="300"/>
              </a:spcBef>
              <a:spcAft>
                <a:spcPts val="1200"/>
              </a:spcAft>
              <a:buNone/>
            </a:pPr>
            <a:r>
              <a:t/>
            </a:r>
            <a:endParaRPr sz="1300">
              <a:solidFill>
                <a:srgbClr val="2A3990"/>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acfb01a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acfb01a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A3990"/>
                </a:solidFill>
              </a:rPr>
              <a:t>Alyson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b51cfd4e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b51cfd4e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Susan</a:t>
            </a:r>
            <a:endParaRPr/>
          </a:p>
          <a:p>
            <a:pPr indent="0" lvl="0" marL="0" rtl="0" algn="l">
              <a:spcBef>
                <a:spcPts val="0"/>
              </a:spcBef>
              <a:spcAft>
                <a:spcPts val="0"/>
              </a:spcAft>
              <a:buClr>
                <a:schemeClr val="dk1"/>
              </a:buClr>
              <a:buSzPts val="1100"/>
              <a:buFont typeface="Arial"/>
              <a:buNone/>
            </a:pPr>
            <a:r>
              <a:rPr lang="en">
                <a:solidFill>
                  <a:schemeClr val="dk1"/>
                </a:solidFill>
              </a:rPr>
              <a:t>Lines show # of movies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acfb01ab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acfb01ab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Susan</a:t>
            </a:r>
            <a:endParaRPr/>
          </a:p>
          <a:p>
            <a:pPr indent="0" lvl="0" marL="0" rtl="0" algn="l">
              <a:spcBef>
                <a:spcPts val="0"/>
              </a:spcBef>
              <a:spcAft>
                <a:spcPts val="0"/>
              </a:spcAft>
              <a:buNone/>
            </a:pPr>
            <a:r>
              <a:rPr lang="en"/>
              <a:t>Lines show # of movies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b51cfd4ed_4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b51cfd4ed_4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b08aec7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b08aec7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Swati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b51efa62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b51efa62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 moving on here are some of the best movie titles based on the number of votes </a:t>
            </a:r>
            <a:r>
              <a:rPr lang="en"/>
              <a:t>received</a:t>
            </a:r>
            <a:r>
              <a:rPr lang="en"/>
              <a:t> </a:t>
            </a:r>
            <a:endParaRPr/>
          </a:p>
          <a:p>
            <a:pPr indent="0" lvl="0" marL="0" rtl="0" algn="l">
              <a:spcBef>
                <a:spcPts val="0"/>
              </a:spcBef>
              <a:spcAft>
                <a:spcPts val="0"/>
              </a:spcAft>
              <a:buNone/>
            </a:pPr>
            <a:r>
              <a:rPr lang="en"/>
              <a:t>For genres we can note how biography was not a genre that a sample would gravitate towards and comedy ranks supreme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acfb01aba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acfb01aba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Sara- now that we have gone over all the hard data let’s look at some of what we deem as the more important findings… our jupyter notebook pulled nearly 600k movie records with 27 genres </a:t>
            </a:r>
            <a:endParaRPr>
              <a:solidFill>
                <a:schemeClr val="dk1"/>
              </a:solidFill>
            </a:endParaRPr>
          </a:p>
          <a:p>
            <a:pPr indent="0" lvl="0" marL="0" rtl="0" algn="l">
              <a:spcBef>
                <a:spcPts val="0"/>
              </a:spcBef>
              <a:spcAft>
                <a:spcPts val="0"/>
              </a:spcAft>
              <a:buNone/>
            </a:pPr>
            <a:r>
              <a:rPr lang="en">
                <a:solidFill>
                  <a:schemeClr val="dk1"/>
                </a:solidFill>
              </a:rPr>
              <a:t>Netlix’s tot rev was 24B, which roughly equates to Iceland’s 2017 GDP</a:t>
            </a:r>
            <a:endParaRPr>
              <a:solidFill>
                <a:schemeClr val="dk1"/>
              </a:solidFill>
            </a:endParaRPr>
          </a:p>
          <a:p>
            <a:pPr indent="0" lvl="0" marL="0" rtl="0" algn="l">
              <a:spcBef>
                <a:spcPts val="0"/>
              </a:spcBef>
              <a:spcAft>
                <a:spcPts val="0"/>
              </a:spcAft>
              <a:buNone/>
            </a:pPr>
            <a:r>
              <a:rPr lang="en">
                <a:solidFill>
                  <a:schemeClr val="dk1"/>
                </a:solidFill>
              </a:rPr>
              <a:t>Your $10 a month collectively out spends iceland’s gvt</a:t>
            </a:r>
            <a:endParaRPr>
              <a:solidFill>
                <a:schemeClr val="dk1"/>
              </a:solidFill>
            </a:endParaRPr>
          </a:p>
          <a:p>
            <a:pPr indent="0" lvl="0" marL="0" rtl="0" algn="l">
              <a:spcBef>
                <a:spcPts val="0"/>
              </a:spcBef>
              <a:spcAft>
                <a:spcPts val="0"/>
              </a:spcAft>
              <a:buNone/>
            </a:pPr>
            <a:r>
              <a:rPr lang="en">
                <a:solidFill>
                  <a:schemeClr val="dk1"/>
                </a:solidFill>
              </a:rPr>
              <a:t>If you have some extra time on your hands you can check out the lowest rated movie titles</a:t>
            </a:r>
            <a:endParaRPr>
              <a:solidFill>
                <a:schemeClr val="dk1"/>
              </a:solidFill>
            </a:endParaRPr>
          </a:p>
          <a:p>
            <a:pPr indent="0" lvl="0" marL="0" rtl="0" algn="l">
              <a:spcBef>
                <a:spcPts val="0"/>
              </a:spcBef>
              <a:spcAft>
                <a:spcPts val="0"/>
              </a:spcAft>
              <a:buNone/>
            </a:pPr>
            <a:r>
              <a:rPr lang="en">
                <a:solidFill>
                  <a:schemeClr val="dk1"/>
                </a:solidFill>
              </a:rPr>
              <a:t>Preliminary drawings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9985e903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9985e903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 to wrap it up, some difficulties that arose were the initial finding of the data as you can see from this screenshot of our google drive.  We ended reviewing over 20 different data sources from csvs to apis to various websites. During our initial research we discovered that </a:t>
            </a:r>
            <a:r>
              <a:rPr lang="en">
                <a:solidFill>
                  <a:schemeClr val="dk1"/>
                </a:solidFill>
              </a:rPr>
              <a:t>netflix and other streaming services decide to make their api’s private.  Why you might ask?  Bc the companies don’t stand to gain anything if they make their api public.  For example, if i was going to launch my own streaming service, and i could use the netflix api i would be able to see what shows were viewed the most and i would use that info to put those shows on my streaming service. </a:t>
            </a:r>
            <a:r>
              <a:rPr lang="en"/>
              <a:t>So once we discovered that we couldn’t use a company’s proprietary api that got us on the topic of 3rd party apis- how often they are updated and are they credible more importantly.  The</a:t>
            </a:r>
            <a:r>
              <a:rPr lang="en">
                <a:solidFill>
                  <a:schemeClr val="dk1"/>
                </a:solidFill>
              </a:rPr>
              <a:t> finding the 2019 and 2020 data </a:t>
            </a:r>
            <a:r>
              <a:rPr lang="en"/>
              <a:t>was much more difficult to find than all the archived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had more time our research would look into a specific international case study to see if our hypothesis could be applied outside the US.  We would also like to research other streaming services such as Hulu, Amazon Prime, etc.</a:t>
            </a:r>
            <a:endParaRPr/>
          </a:p>
          <a:p>
            <a:pPr indent="0" lvl="0" marL="0" rtl="0" algn="l">
              <a:spcBef>
                <a:spcPts val="0"/>
              </a:spcBef>
              <a:spcAft>
                <a:spcPts val="0"/>
              </a:spcAft>
              <a:buNone/>
            </a:pPr>
            <a:r>
              <a:rPr lang="en"/>
              <a:t>Finally, in this project, we limited ourselves to movies as to not overwhelm ourselves with data on tv shows.  We discussed if we wanted to analyze tv shows we would have needed to account for various seasons and that would have been a lot to look at coupled with movies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9985e90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b9985e90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 thank you for your time, any questions? o</a:t>
            </a:r>
            <a:r>
              <a:rPr lang="en"/>
              <a:t>pen-floor Q&amp;A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9841a135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9841a135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A3990"/>
                </a:solidFill>
              </a:rPr>
              <a:t>Alyson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acfb01ab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acfb01ab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Alyson- here’s what we did...we took a look at movie trends during lockdown in 2020 and compared it to data from the year prior in 2019.  Then we wanted to know what was the most popular and least popular genre of movie watched during the pandemic and what was the total revenue that was made by the industry in 2020 compared to 2019….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we began digging deeper we wanted to know was </a:t>
            </a:r>
            <a:r>
              <a:rPr lang="en">
                <a:solidFill>
                  <a:schemeClr val="dk1"/>
                </a:solidFill>
              </a:rPr>
              <a:t>there</a:t>
            </a:r>
            <a:r>
              <a:rPr lang="en">
                <a:solidFill>
                  <a:schemeClr val="dk1"/>
                </a:solidFill>
              </a:rPr>
              <a:t> any correlations between ratings and watch volumes….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tried to make future predictions based on 2020 data patterns…..how can we correlate viewing habits with COVID-19 cases…..YOU GUYS ARE ABOUT TO EMBARK ON A JOURNEY TO FIND OUT….. WAS THERE A TREND IN COVID-19 CASES AND NETFLIX </a:t>
            </a:r>
            <a:r>
              <a:rPr lang="en">
                <a:solidFill>
                  <a:schemeClr val="dk1"/>
                </a:solidFill>
              </a:rPr>
              <a:t>SUBSCRIPTIONS</a:t>
            </a:r>
            <a:r>
              <a:rPr lang="en">
                <a:solidFill>
                  <a:schemeClr val="dk1"/>
                </a:solidFill>
              </a:rPr>
              <a:t>??? THIS IS YOUR LUCKY DAY CAUSE YOUR ABOUT TO FIND OUT!!!!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acfb01aba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acfb01aba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Alyson- with any good data science project we came to our </a:t>
            </a:r>
            <a:r>
              <a:rPr lang="en"/>
              <a:t>presumption</a:t>
            </a:r>
            <a:r>
              <a:rPr lang="en"/>
              <a:t> that states that our null </a:t>
            </a:r>
            <a:r>
              <a:rPr lang="en"/>
              <a:t>hypothesis</a:t>
            </a:r>
            <a:r>
              <a:rPr lang="en"/>
              <a:t> rejects our findings and our alternative </a:t>
            </a:r>
            <a:r>
              <a:rPr lang="en"/>
              <a:t>hypothesis accepts our conclusion.</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b056c8c1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b056c8c1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Catherine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aa3cb0186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aa3cb018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Catherine</a:t>
            </a:r>
            <a:endParaRPr/>
          </a:p>
          <a:p>
            <a:pPr indent="0" lvl="0" marL="0" rtl="0" algn="l">
              <a:spcBef>
                <a:spcPts val="0"/>
              </a:spcBef>
              <a:spcAft>
                <a:spcPts val="0"/>
              </a:spcAft>
              <a:buNone/>
            </a:pPr>
            <a:r>
              <a:rPr lang="en"/>
              <a:t>Hard time finding data, etc.</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9be0613fc_3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9be0613fc_3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Catherine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aa3cb018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aa3cb018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Catherine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3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pp.slack.com/team/U01GHM8TNBB" TargetMode="External"/><Relationship Id="rId4" Type="http://schemas.openxmlformats.org/officeDocument/2006/relationships/hyperlink" Target="https://app.slack.com/team/U01FV66402Z" TargetMode="External"/><Relationship Id="rId5" Type="http://schemas.openxmlformats.org/officeDocument/2006/relationships/hyperlink" Target="https://app.slack.com/team/U01FK06TNC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576222"/>
            <a:ext cx="8222100" cy="838800"/>
          </a:xfrm>
          <a:prstGeom prst="rect">
            <a:avLst/>
          </a:prstGeom>
        </p:spPr>
        <p:txBody>
          <a:bodyPr anchorCtr="0" anchor="b" bIns="91425" lIns="91425" spcFirstLastPara="1" rIns="91425" wrap="square" tIns="91425">
            <a:normAutofit/>
          </a:bodyPr>
          <a:lstStyle/>
          <a:p>
            <a:pPr indent="457200" lvl="0" marL="914400" rtl="0" algn="l">
              <a:spcBef>
                <a:spcPts val="0"/>
              </a:spcBef>
              <a:spcAft>
                <a:spcPts val="0"/>
              </a:spcAft>
              <a:buNone/>
            </a:pPr>
            <a:r>
              <a:rPr lang="en" sz="4300"/>
              <a:t>Pandemic Watching </a:t>
            </a:r>
            <a:endParaRPr sz="4300"/>
          </a:p>
        </p:txBody>
      </p:sp>
      <p:sp>
        <p:nvSpPr>
          <p:cNvPr id="86" name="Google Shape;86;p13"/>
          <p:cNvSpPr txBox="1"/>
          <p:nvPr>
            <p:ph idx="1" type="subTitle"/>
          </p:nvPr>
        </p:nvSpPr>
        <p:spPr>
          <a:xfrm>
            <a:off x="598100" y="2571751"/>
            <a:ext cx="8222100" cy="1572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lang="en" sz="2085"/>
              <a:t>University of Denver  Data Analytics Bootcamp</a:t>
            </a:r>
            <a:endParaRPr sz="2085"/>
          </a:p>
          <a:p>
            <a:pPr indent="0" lvl="0" marL="0" rtl="0" algn="l">
              <a:lnSpc>
                <a:spcPct val="80000"/>
              </a:lnSpc>
              <a:spcBef>
                <a:spcPts val="0"/>
              </a:spcBef>
              <a:spcAft>
                <a:spcPts val="0"/>
              </a:spcAft>
              <a:buSzPts val="935"/>
              <a:buNone/>
            </a:pPr>
            <a:r>
              <a:rPr lang="en" sz="2085"/>
              <a:t>Project #1</a:t>
            </a:r>
            <a:endParaRPr sz="2085"/>
          </a:p>
          <a:p>
            <a:pPr indent="0" lvl="0" marL="0" rtl="0" algn="l">
              <a:lnSpc>
                <a:spcPct val="80000"/>
              </a:lnSpc>
              <a:spcBef>
                <a:spcPts val="0"/>
              </a:spcBef>
              <a:spcAft>
                <a:spcPts val="0"/>
              </a:spcAft>
              <a:buSzPts val="935"/>
              <a:buNone/>
            </a:pPr>
            <a:r>
              <a:rPr lang="en" sz="2085"/>
              <a:t>Saturday, </a:t>
            </a:r>
            <a:r>
              <a:rPr lang="en" sz="2085"/>
              <a:t>February</a:t>
            </a:r>
            <a:r>
              <a:rPr lang="en" sz="2085"/>
              <a:t> 6, 2021</a:t>
            </a:r>
            <a:endParaRPr sz="2085"/>
          </a:p>
          <a:p>
            <a:pPr indent="0" lvl="0" marL="0" rtl="0" algn="l">
              <a:lnSpc>
                <a:spcPct val="80000"/>
              </a:lnSpc>
              <a:spcBef>
                <a:spcPts val="0"/>
              </a:spcBef>
              <a:spcAft>
                <a:spcPts val="0"/>
              </a:spcAft>
              <a:buSzPts val="935"/>
              <a:buNone/>
            </a:pPr>
            <a:r>
              <a:rPr lang="en" sz="2085"/>
              <a:t>Presented by</a:t>
            </a:r>
            <a:r>
              <a:rPr lang="en" sz="2085"/>
              <a:t>: </a:t>
            </a:r>
            <a:r>
              <a:rPr lang="en" sz="2085">
                <a:uFill>
                  <a:noFill/>
                </a:uFill>
                <a:hlinkClick r:id="rId3"/>
              </a:rPr>
              <a:t>Alyson Amtman</a:t>
            </a:r>
            <a:r>
              <a:rPr lang="en" sz="2085"/>
              <a:t>, Susan Farago, Sara Kayhan, </a:t>
            </a:r>
            <a:endParaRPr sz="2085"/>
          </a:p>
          <a:p>
            <a:pPr indent="0" lvl="0" marL="0" rtl="0" algn="l">
              <a:lnSpc>
                <a:spcPct val="80000"/>
              </a:lnSpc>
              <a:spcBef>
                <a:spcPts val="0"/>
              </a:spcBef>
              <a:spcAft>
                <a:spcPts val="0"/>
              </a:spcAft>
              <a:buSzPts val="935"/>
              <a:buNone/>
            </a:pPr>
            <a:r>
              <a:rPr lang="en" sz="2085"/>
              <a:t>Swati </a:t>
            </a:r>
            <a:r>
              <a:rPr lang="en" sz="2085">
                <a:uFill>
                  <a:noFill/>
                </a:uFill>
                <a:hlinkClick r:id="rId4"/>
              </a:rPr>
              <a:t>Oberoi Dham</a:t>
            </a:r>
            <a:r>
              <a:rPr lang="en" sz="2085"/>
              <a:t>, Catherine </a:t>
            </a:r>
            <a:r>
              <a:rPr lang="en" sz="2085">
                <a:uFill>
                  <a:noFill/>
                </a:uFill>
                <a:hlinkClick r:id="rId5"/>
              </a:rPr>
              <a:t>Poirier</a:t>
            </a:r>
            <a:r>
              <a:rPr lang="en" sz="2085"/>
              <a:t>, and Aishwarya Rao </a:t>
            </a:r>
            <a:endParaRPr sz="1235">
              <a:solidFill>
                <a:srgbClr val="000000"/>
              </a:solidFill>
              <a:latin typeface="Times New Roman"/>
              <a:ea typeface="Times New Roman"/>
              <a:cs typeface="Times New Roman"/>
              <a:sym typeface="Times New Roman"/>
            </a:endParaRPr>
          </a:p>
          <a:p>
            <a:pPr indent="0" lvl="0" marL="0" rtl="0" algn="l">
              <a:lnSpc>
                <a:spcPct val="80000"/>
              </a:lnSpc>
              <a:spcBef>
                <a:spcPts val="0"/>
              </a:spcBef>
              <a:spcAft>
                <a:spcPts val="0"/>
              </a:spcAft>
              <a:buSzPts val="935"/>
              <a:buNone/>
            </a:pPr>
            <a:r>
              <a:t/>
            </a:r>
            <a:endParaRPr sz="2085"/>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226300"/>
            <a:ext cx="8520600" cy="6078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b="1" lang="en"/>
              <a:t>     </a:t>
            </a:r>
            <a:r>
              <a:rPr b="1" lang="en" sz="3022">
                <a:latin typeface="Roboto"/>
                <a:ea typeface="Roboto"/>
                <a:cs typeface="Roboto"/>
                <a:sym typeface="Roboto"/>
              </a:rPr>
              <a:t>Two for One</a:t>
            </a:r>
            <a:endParaRPr b="1" sz="3022">
              <a:latin typeface="Roboto"/>
              <a:ea typeface="Roboto"/>
              <a:cs typeface="Roboto"/>
              <a:sym typeface="Roboto"/>
            </a:endParaRPr>
          </a:p>
        </p:txBody>
      </p:sp>
      <p:sp>
        <p:nvSpPr>
          <p:cNvPr id="166" name="Google Shape;166;p22"/>
          <p:cNvSpPr/>
          <p:nvPr/>
        </p:nvSpPr>
        <p:spPr>
          <a:xfrm>
            <a:off x="1197500" y="1699850"/>
            <a:ext cx="3504900" cy="1807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Netflix Subscriber &amp; Revenue Analysis </a:t>
            </a:r>
            <a:endParaRPr/>
          </a:p>
          <a:p>
            <a:pPr indent="0" lvl="0" marL="0" rtl="0" algn="ctr">
              <a:spcBef>
                <a:spcPts val="0"/>
              </a:spcBef>
              <a:spcAft>
                <a:spcPts val="0"/>
              </a:spcAft>
              <a:buNone/>
            </a:pPr>
            <a:r>
              <a:rPr lang="en"/>
              <a:t>2019 VS 2020</a:t>
            </a:r>
            <a:endParaRPr/>
          </a:p>
        </p:txBody>
      </p:sp>
      <p:sp>
        <p:nvSpPr>
          <p:cNvPr id="167" name="Google Shape;167;p22"/>
          <p:cNvSpPr/>
          <p:nvPr/>
        </p:nvSpPr>
        <p:spPr>
          <a:xfrm>
            <a:off x="3996525" y="1724300"/>
            <a:ext cx="3882000" cy="17583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COVID-19 Cases </a:t>
            </a:r>
            <a:endParaRPr/>
          </a:p>
          <a:p>
            <a:pPr indent="0" lvl="0" marL="0" rtl="0" algn="ctr">
              <a:spcBef>
                <a:spcPts val="0"/>
              </a:spcBef>
              <a:spcAft>
                <a:spcPts val="0"/>
              </a:spcAft>
              <a:buNone/>
            </a:pPr>
            <a:r>
              <a:rPr lang="en"/>
              <a:t>VS </a:t>
            </a:r>
            <a:endParaRPr/>
          </a:p>
          <a:p>
            <a:pPr indent="0" lvl="0" marL="0" rtl="0" algn="ctr">
              <a:spcBef>
                <a:spcPts val="0"/>
              </a:spcBef>
              <a:spcAft>
                <a:spcPts val="0"/>
              </a:spcAft>
              <a:buNone/>
            </a:pPr>
            <a:r>
              <a:rPr lang="en"/>
              <a:t>Netflix Analysis</a:t>
            </a:r>
            <a:endParaRPr/>
          </a:p>
        </p:txBody>
      </p:sp>
      <p:sp>
        <p:nvSpPr>
          <p:cNvPr id="168" name="Google Shape;168;p22"/>
          <p:cNvSpPr txBox="1"/>
          <p:nvPr/>
        </p:nvSpPr>
        <p:spPr>
          <a:xfrm>
            <a:off x="3919650" y="3669175"/>
            <a:ext cx="130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PROJECT</a:t>
            </a:r>
            <a:endParaRPr b="1">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2800"/>
                                        <p:tgtEl>
                                          <p:spTgt spid="167"/>
                                        </p:tgtEl>
                                        <p:attrNameLst>
                                          <p:attrName>ppt_x</p:attrName>
                                        </p:attrNameLst>
                                      </p:cBhvr>
                                      <p:tavLst>
                                        <p:tav fmla="" tm="0">
                                          <p:val>
                                            <p:strVal val="#ppt_x+1"/>
                                          </p:val>
                                        </p:tav>
                                        <p:tav fmla="" tm="100000">
                                          <p:val>
                                            <p:strVal val="#ppt_x"/>
                                          </p:val>
                                        </p:tav>
                                      </p:tavLst>
                                    </p:anim>
                                  </p:childTnLst>
                                </p:cTn>
                              </p:par>
                            </p:childTnLst>
                          </p:cTn>
                        </p:par>
                        <p:par>
                          <p:cTn fill="hold">
                            <p:stCondLst>
                              <p:cond delay="2800"/>
                            </p:stCondLst>
                            <p:childTnLst>
                              <p:par>
                                <p:cTn fill="hold" nodeType="afterEffect" presetClass="entr" presetID="2" presetSubtype="8">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2700"/>
                                        <p:tgtEl>
                                          <p:spTgt spid="166"/>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311700" y="1199850"/>
            <a:ext cx="8520600" cy="13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900">
                <a:latin typeface="Roboto"/>
                <a:ea typeface="Roboto"/>
                <a:cs typeface="Roboto"/>
                <a:sym typeface="Roboto"/>
              </a:rPr>
              <a:t>Analysis &amp; </a:t>
            </a:r>
            <a:r>
              <a:rPr b="1" lang="en" sz="4900">
                <a:latin typeface="Roboto"/>
                <a:ea typeface="Roboto"/>
                <a:cs typeface="Roboto"/>
                <a:sym typeface="Roboto"/>
              </a:rPr>
              <a:t>Findings</a:t>
            </a:r>
            <a:endParaRPr b="1" sz="49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4"/>
          <p:cNvPicPr preferRelativeResize="0"/>
          <p:nvPr/>
        </p:nvPicPr>
        <p:blipFill>
          <a:blip r:embed="rId3">
            <a:alphaModFix/>
          </a:blip>
          <a:stretch>
            <a:fillRect/>
          </a:stretch>
        </p:blipFill>
        <p:spPr>
          <a:xfrm>
            <a:off x="1293275" y="109550"/>
            <a:ext cx="6096000" cy="457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1501625" y="200124"/>
            <a:ext cx="5957026" cy="4467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6"/>
          <p:cNvPicPr preferRelativeResize="0"/>
          <p:nvPr/>
        </p:nvPicPr>
        <p:blipFill>
          <a:blip r:embed="rId3">
            <a:alphaModFix/>
          </a:blip>
          <a:stretch>
            <a:fillRect/>
          </a:stretch>
        </p:blipFill>
        <p:spPr>
          <a:xfrm>
            <a:off x="1575400" y="290850"/>
            <a:ext cx="5823501" cy="4367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idx="4294967295" type="body"/>
          </p:nvPr>
        </p:nvSpPr>
        <p:spPr>
          <a:xfrm>
            <a:off x="311700" y="320675"/>
            <a:ext cx="8520600" cy="42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000000"/>
              </a:solidFill>
            </a:endParaRPr>
          </a:p>
          <a:p>
            <a:pPr indent="0" lvl="0" marL="457200" rtl="0" algn="l">
              <a:spcBef>
                <a:spcPts val="1200"/>
              </a:spcBef>
              <a:spcAft>
                <a:spcPts val="1200"/>
              </a:spcAft>
              <a:buNone/>
            </a:pPr>
            <a:r>
              <a:t/>
            </a:r>
            <a:endParaRPr/>
          </a:p>
        </p:txBody>
      </p:sp>
      <p:pic>
        <p:nvPicPr>
          <p:cNvPr id="194" name="Google Shape;194;p27"/>
          <p:cNvPicPr preferRelativeResize="0"/>
          <p:nvPr/>
        </p:nvPicPr>
        <p:blipFill>
          <a:blip r:embed="rId3">
            <a:alphaModFix/>
          </a:blip>
          <a:stretch>
            <a:fillRect/>
          </a:stretch>
        </p:blipFill>
        <p:spPr>
          <a:xfrm>
            <a:off x="729200" y="208825"/>
            <a:ext cx="6096000" cy="4572000"/>
          </a:xfrm>
          <a:prstGeom prst="rect">
            <a:avLst/>
          </a:prstGeom>
          <a:noFill/>
          <a:ln>
            <a:noFill/>
          </a:ln>
        </p:spPr>
      </p:pic>
      <p:sp>
        <p:nvSpPr>
          <p:cNvPr id="195" name="Google Shape;195;p27"/>
          <p:cNvSpPr txBox="1"/>
          <p:nvPr/>
        </p:nvSpPr>
        <p:spPr>
          <a:xfrm>
            <a:off x="6628675" y="796025"/>
            <a:ext cx="23646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latin typeface="Roboto"/>
                <a:ea typeface="Roboto"/>
                <a:cs typeface="Roboto"/>
                <a:sym typeface="Roboto"/>
              </a:rPr>
              <a:t>Total subscribers(2020):</a:t>
            </a:r>
            <a:endParaRPr b="1" sz="1550">
              <a:latin typeface="Roboto"/>
              <a:ea typeface="Roboto"/>
              <a:cs typeface="Roboto"/>
              <a:sym typeface="Roboto"/>
            </a:endParaRPr>
          </a:p>
          <a:p>
            <a:pPr indent="0" lvl="0" marL="0" rtl="0" algn="l">
              <a:spcBef>
                <a:spcPts val="0"/>
              </a:spcBef>
              <a:spcAft>
                <a:spcPts val="0"/>
              </a:spcAft>
              <a:buNone/>
            </a:pPr>
            <a:r>
              <a:t/>
            </a:r>
            <a:endParaRPr sz="1550">
              <a:latin typeface="Roboto"/>
              <a:ea typeface="Roboto"/>
              <a:cs typeface="Roboto"/>
              <a:sym typeface="Roboto"/>
            </a:endParaRPr>
          </a:p>
          <a:p>
            <a:pPr indent="0" lvl="0" marL="0" rtl="0" algn="l">
              <a:spcBef>
                <a:spcPts val="0"/>
              </a:spcBef>
              <a:spcAft>
                <a:spcPts val="0"/>
              </a:spcAft>
              <a:buNone/>
            </a:pPr>
            <a:r>
              <a:rPr lang="en" sz="1550">
                <a:latin typeface="Roboto"/>
                <a:ea typeface="Roboto"/>
                <a:cs typeface="Roboto"/>
                <a:sym typeface="Roboto"/>
              </a:rPr>
              <a:t>USCAN:289.9 M</a:t>
            </a:r>
            <a:endParaRPr sz="1550">
              <a:latin typeface="Roboto"/>
              <a:ea typeface="Roboto"/>
              <a:cs typeface="Roboto"/>
              <a:sym typeface="Roboto"/>
            </a:endParaRPr>
          </a:p>
          <a:p>
            <a:pPr indent="0" lvl="0" marL="0" rtl="0" algn="l">
              <a:spcBef>
                <a:spcPts val="0"/>
              </a:spcBef>
              <a:spcAft>
                <a:spcPts val="0"/>
              </a:spcAft>
              <a:buNone/>
            </a:pPr>
            <a:r>
              <a:rPr lang="en" sz="1550">
                <a:latin typeface="Roboto"/>
                <a:ea typeface="Roboto"/>
                <a:cs typeface="Roboto"/>
                <a:sym typeface="Roboto"/>
              </a:rPr>
              <a:t>World: 774.7 M</a:t>
            </a:r>
            <a:endParaRPr sz="1800">
              <a:latin typeface="Roboto"/>
              <a:ea typeface="Roboto"/>
              <a:cs typeface="Roboto"/>
              <a:sym typeface="Roboto"/>
            </a:endParaRPr>
          </a:p>
        </p:txBody>
      </p:sp>
      <p:sp>
        <p:nvSpPr>
          <p:cNvPr id="196" name="Google Shape;196;p27"/>
          <p:cNvSpPr txBox="1"/>
          <p:nvPr/>
        </p:nvSpPr>
        <p:spPr>
          <a:xfrm>
            <a:off x="6628675" y="2232225"/>
            <a:ext cx="2632800" cy="11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latin typeface="Roboto"/>
                <a:ea typeface="Roboto"/>
                <a:cs typeface="Roboto"/>
                <a:sym typeface="Roboto"/>
              </a:rPr>
              <a:t>Total Covid-19 Cases (2020) : </a:t>
            </a:r>
            <a:r>
              <a:rPr lang="en" sz="1550">
                <a:latin typeface="Roboto"/>
                <a:ea typeface="Roboto"/>
                <a:cs typeface="Roboto"/>
                <a:sym typeface="Roboto"/>
              </a:rPr>
              <a:t>297 M</a:t>
            </a:r>
            <a:endParaRPr sz="1550">
              <a:latin typeface="Roboto"/>
              <a:ea typeface="Roboto"/>
              <a:cs typeface="Roboto"/>
              <a:sym typeface="Roboto"/>
            </a:endParaRPr>
          </a:p>
          <a:p>
            <a:pPr indent="0" lvl="0" marL="0" rtl="0" algn="l">
              <a:spcBef>
                <a:spcPts val="0"/>
              </a:spcBef>
              <a:spcAft>
                <a:spcPts val="0"/>
              </a:spcAft>
              <a:buNone/>
            </a:pPr>
            <a:r>
              <a:t/>
            </a:r>
            <a:endParaRPr sz="135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00" name="Shape 200"/>
        <p:cNvGrpSpPr/>
        <p:nvPr/>
      </p:nvGrpSpPr>
      <p:grpSpPr>
        <a:xfrm>
          <a:off x="0" y="0"/>
          <a:ext cx="0" cy="0"/>
          <a:chOff x="0" y="0"/>
          <a:chExt cx="0" cy="0"/>
        </a:xfrm>
      </p:grpSpPr>
      <p:sp>
        <p:nvSpPr>
          <p:cNvPr id="201" name="Google Shape;201;p28"/>
          <p:cNvSpPr txBox="1"/>
          <p:nvPr/>
        </p:nvSpPr>
        <p:spPr>
          <a:xfrm>
            <a:off x="-924275" y="0"/>
            <a:ext cx="64527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Roboto"/>
                <a:ea typeface="Roboto"/>
                <a:cs typeface="Roboto"/>
                <a:sym typeface="Roboto"/>
              </a:rPr>
              <a:t>What were WE doing during 2020</a:t>
            </a:r>
            <a:endParaRPr sz="2300">
              <a:latin typeface="Roboto"/>
              <a:ea typeface="Roboto"/>
              <a:cs typeface="Roboto"/>
              <a:sym typeface="Roboto"/>
            </a:endParaRPr>
          </a:p>
          <a:p>
            <a:pPr indent="0" lvl="0" marL="0" rtl="0" algn="ctr">
              <a:spcBef>
                <a:spcPts val="0"/>
              </a:spcBef>
              <a:spcAft>
                <a:spcPts val="0"/>
              </a:spcAft>
              <a:buNone/>
            </a:pPr>
            <a:r>
              <a:t/>
            </a:r>
            <a:endParaRPr sz="2300">
              <a:latin typeface="Roboto"/>
              <a:ea typeface="Roboto"/>
              <a:cs typeface="Roboto"/>
              <a:sym typeface="Roboto"/>
            </a:endParaRPr>
          </a:p>
        </p:txBody>
      </p:sp>
      <p:pic>
        <p:nvPicPr>
          <p:cNvPr id="202" name="Google Shape;202;p28"/>
          <p:cNvPicPr preferRelativeResize="0"/>
          <p:nvPr/>
        </p:nvPicPr>
        <p:blipFill>
          <a:blip r:embed="rId3">
            <a:alphaModFix/>
          </a:blip>
          <a:stretch>
            <a:fillRect/>
          </a:stretch>
        </p:blipFill>
        <p:spPr>
          <a:xfrm>
            <a:off x="2536425" y="987175"/>
            <a:ext cx="3944974" cy="2629950"/>
          </a:xfrm>
          <a:prstGeom prst="rect">
            <a:avLst/>
          </a:prstGeom>
          <a:noFill/>
          <a:ln>
            <a:noFill/>
          </a:ln>
        </p:spPr>
      </p:pic>
      <p:sp>
        <p:nvSpPr>
          <p:cNvPr id="203" name="Google Shape;203;p28"/>
          <p:cNvSpPr txBox="1"/>
          <p:nvPr/>
        </p:nvSpPr>
        <p:spPr>
          <a:xfrm>
            <a:off x="3214200" y="4604700"/>
            <a:ext cx="5929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Roboto"/>
                <a:ea typeface="Roboto"/>
                <a:cs typeface="Roboto"/>
                <a:sym typeface="Roboto"/>
              </a:rPr>
              <a:t>What Netflix was doing during 2020 </a:t>
            </a:r>
            <a:endParaRPr/>
          </a:p>
        </p:txBody>
      </p:sp>
      <p:pic>
        <p:nvPicPr>
          <p:cNvPr id="204" name="Google Shape;204;p28"/>
          <p:cNvPicPr preferRelativeResize="0"/>
          <p:nvPr/>
        </p:nvPicPr>
        <p:blipFill>
          <a:blip r:embed="rId4">
            <a:alphaModFix/>
          </a:blip>
          <a:stretch>
            <a:fillRect/>
          </a:stretch>
        </p:blipFill>
        <p:spPr>
          <a:xfrm>
            <a:off x="1555175" y="207825"/>
            <a:ext cx="5726301" cy="4610126"/>
          </a:xfrm>
          <a:prstGeom prst="rect">
            <a:avLst/>
          </a:prstGeom>
          <a:noFill/>
          <a:ln>
            <a:noFill/>
          </a:ln>
        </p:spPr>
      </p:pic>
      <p:pic>
        <p:nvPicPr>
          <p:cNvPr id="205" name="Google Shape;205;p28"/>
          <p:cNvPicPr preferRelativeResize="0"/>
          <p:nvPr/>
        </p:nvPicPr>
        <p:blipFill>
          <a:blip r:embed="rId5">
            <a:alphaModFix/>
          </a:blip>
          <a:stretch>
            <a:fillRect/>
          </a:stretch>
        </p:blipFill>
        <p:spPr>
          <a:xfrm>
            <a:off x="1588538" y="66850"/>
            <a:ext cx="5659576" cy="475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2200"/>
                                        <p:tgtEl>
                                          <p:spTgt spid="201"/>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par>
                          <p:cTn fill="hold">
                            <p:stCondLst>
                              <p:cond delay="3200"/>
                            </p:stCondLst>
                            <p:childTnLst>
                              <p:par>
                                <p:cTn fill="hold" nodeType="afterEffect" presetClass="exit" presetID="10" presetSubtype="0">
                                  <p:stCondLst>
                                    <p:cond delay="0"/>
                                  </p:stCondLst>
                                  <p:childTnLst>
                                    <p:animEffect filter="fade" transition="out">
                                      <p:cBhvr>
                                        <p:cTn dur="1000"/>
                                        <p:tgtEl>
                                          <p:spTgt spid="201"/>
                                        </p:tgtEl>
                                      </p:cBhvr>
                                    </p:animEffect>
                                    <p:set>
                                      <p:cBhvr>
                                        <p:cTn dur="1" fill="hold">
                                          <p:stCondLst>
                                            <p:cond delay="1000"/>
                                          </p:stCondLst>
                                        </p:cTn>
                                        <p:tgtEl>
                                          <p:spTgt spid="201"/>
                                        </p:tgtEl>
                                        <p:attrNameLst>
                                          <p:attrName>style.visibility</p:attrName>
                                        </p:attrNameLst>
                                      </p:cBhvr>
                                      <p:to>
                                        <p:strVal val="hidden"/>
                                      </p:to>
                                    </p:set>
                                  </p:childTnLst>
                                </p:cTn>
                              </p:par>
                            </p:childTnLst>
                          </p:cTn>
                        </p:par>
                        <p:par>
                          <p:cTn fill="hold">
                            <p:stCondLst>
                              <p:cond delay="4200"/>
                            </p:stCondLst>
                            <p:childTnLst>
                              <p:par>
                                <p:cTn fill="hold" nodeType="afterEffect" presetClass="exit" presetID="10" presetSubtype="0">
                                  <p:stCondLst>
                                    <p:cond delay="0"/>
                                  </p:stCondLst>
                                  <p:childTnLst>
                                    <p:animEffect filter="fade" transition="out">
                                      <p:cBhvr>
                                        <p:cTn dur="1000"/>
                                        <p:tgtEl>
                                          <p:spTgt spid="202"/>
                                        </p:tgtEl>
                                      </p:cBhvr>
                                    </p:animEffect>
                                    <p:set>
                                      <p:cBhvr>
                                        <p:cTn dur="1" fill="hold">
                                          <p:stCondLst>
                                            <p:cond delay="1000"/>
                                          </p:stCondLst>
                                        </p:cTn>
                                        <p:tgtEl>
                                          <p:spTgt spid="202"/>
                                        </p:tgtEl>
                                        <p:attrNameLst>
                                          <p:attrName>style.visibility</p:attrName>
                                        </p:attrNameLst>
                                      </p:cBhvr>
                                      <p:to>
                                        <p:strVal val="hidden"/>
                                      </p:to>
                                    </p:set>
                                  </p:childTnLst>
                                </p:cTn>
                              </p:par>
                            </p:childTnLst>
                          </p:cTn>
                        </p:par>
                        <p:par>
                          <p:cTn fill="hold">
                            <p:stCondLst>
                              <p:cond delay="52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3600"/>
                                        <p:tgtEl>
                                          <p:spTgt spid="204"/>
                                        </p:tgtEl>
                                      </p:cBhvr>
                                    </p:animEffect>
                                  </p:childTnLst>
                                </p:cTn>
                              </p:par>
                            </p:childTnLst>
                          </p:cTn>
                        </p:par>
                        <p:par>
                          <p:cTn fill="hold">
                            <p:stCondLst>
                              <p:cond delay="88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2700"/>
                                        <p:tgtEl>
                                          <p:spTgt spid="203"/>
                                        </p:tgtEl>
                                      </p:cBhvr>
                                    </p:animEffect>
                                  </p:childTnLst>
                                </p:cTn>
                              </p:par>
                            </p:childTnLst>
                          </p:cTn>
                        </p:par>
                        <p:par>
                          <p:cTn fill="hold">
                            <p:stCondLst>
                              <p:cond delay="11500"/>
                            </p:stCondLst>
                            <p:childTnLst>
                              <p:par>
                                <p:cTn fill="hold" nodeType="afterEffect" presetClass="exit" presetID="10" presetSubtype="0">
                                  <p:stCondLst>
                                    <p:cond delay="0"/>
                                  </p:stCondLst>
                                  <p:childTnLst>
                                    <p:animEffect filter="fade" transition="out">
                                      <p:cBhvr>
                                        <p:cTn dur="2700"/>
                                        <p:tgtEl>
                                          <p:spTgt spid="204"/>
                                        </p:tgtEl>
                                      </p:cBhvr>
                                    </p:animEffect>
                                    <p:set>
                                      <p:cBhvr>
                                        <p:cTn dur="1" fill="hold">
                                          <p:stCondLst>
                                            <p:cond delay="2700"/>
                                          </p:stCondLst>
                                        </p:cTn>
                                        <p:tgtEl>
                                          <p:spTgt spid="204"/>
                                        </p:tgtEl>
                                        <p:attrNameLst>
                                          <p:attrName>style.visibility</p:attrName>
                                        </p:attrNameLst>
                                      </p:cBhvr>
                                      <p:to>
                                        <p:strVal val="hidden"/>
                                      </p:to>
                                    </p:set>
                                  </p:childTnLst>
                                </p:cTn>
                              </p:par>
                            </p:childTnLst>
                          </p:cTn>
                        </p:par>
                        <p:par>
                          <p:cTn fill="hold">
                            <p:stCondLst>
                              <p:cond delay="142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31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9"/>
          <p:cNvPicPr preferRelativeResize="0"/>
          <p:nvPr/>
        </p:nvPicPr>
        <p:blipFill>
          <a:blip r:embed="rId3">
            <a:alphaModFix/>
          </a:blip>
          <a:stretch>
            <a:fillRect/>
          </a:stretch>
        </p:blipFill>
        <p:spPr>
          <a:xfrm>
            <a:off x="2504200" y="348500"/>
            <a:ext cx="2234049" cy="2560950"/>
          </a:xfrm>
          <a:prstGeom prst="rect">
            <a:avLst/>
          </a:prstGeom>
          <a:noFill/>
          <a:ln>
            <a:noFill/>
          </a:ln>
        </p:spPr>
      </p:pic>
      <p:pic>
        <p:nvPicPr>
          <p:cNvPr id="211" name="Google Shape;211;p29"/>
          <p:cNvPicPr preferRelativeResize="0"/>
          <p:nvPr/>
        </p:nvPicPr>
        <p:blipFill>
          <a:blip r:embed="rId4">
            <a:alphaModFix/>
          </a:blip>
          <a:stretch>
            <a:fillRect/>
          </a:stretch>
        </p:blipFill>
        <p:spPr>
          <a:xfrm>
            <a:off x="426025" y="348500"/>
            <a:ext cx="1870375" cy="2457051"/>
          </a:xfrm>
          <a:prstGeom prst="rect">
            <a:avLst/>
          </a:prstGeom>
          <a:noFill/>
          <a:ln>
            <a:noFill/>
          </a:ln>
        </p:spPr>
      </p:pic>
      <p:pic>
        <p:nvPicPr>
          <p:cNvPr id="212" name="Google Shape;212;p29"/>
          <p:cNvPicPr preferRelativeResize="0"/>
          <p:nvPr/>
        </p:nvPicPr>
        <p:blipFill>
          <a:blip r:embed="rId5">
            <a:alphaModFix/>
          </a:blip>
          <a:stretch>
            <a:fillRect/>
          </a:stretch>
        </p:blipFill>
        <p:spPr>
          <a:xfrm>
            <a:off x="4946050" y="2206801"/>
            <a:ext cx="4073250" cy="2852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nvSpPr>
        <p:spPr>
          <a:xfrm>
            <a:off x="306725" y="152400"/>
            <a:ext cx="5964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Roboto"/>
                <a:ea typeface="Roboto"/>
                <a:cs typeface="Roboto"/>
                <a:sym typeface="Roboto"/>
              </a:rPr>
              <a:t>Top Genres by # Movies Released</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2019: Drama, Comedy		(972 = Total # Movies Released in 2019)</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2020: Drama, Comedy		</a:t>
            </a:r>
            <a:r>
              <a:rPr lang="en">
                <a:latin typeface="Roboto"/>
                <a:ea typeface="Roboto"/>
                <a:cs typeface="Roboto"/>
                <a:sym typeface="Roboto"/>
              </a:rPr>
              <a:t>(877= Total # Movies Released in 2020)</a:t>
            </a:r>
            <a:endParaRPr>
              <a:latin typeface="Roboto"/>
              <a:ea typeface="Roboto"/>
              <a:cs typeface="Roboto"/>
              <a:sym typeface="Roboto"/>
            </a:endParaRPr>
          </a:p>
          <a:p>
            <a:pPr indent="0" lvl="0" marL="0" rtl="0" algn="l">
              <a:spcBef>
                <a:spcPts val="0"/>
              </a:spcBef>
              <a:spcAft>
                <a:spcPts val="0"/>
              </a:spcAft>
              <a:buNone/>
            </a:pPr>
            <a:r>
              <a:t/>
            </a:r>
            <a:endParaRPr b="1" u="sng">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4669476" y="1235923"/>
            <a:ext cx="4404299" cy="3129124"/>
          </a:xfrm>
          <a:prstGeom prst="rect">
            <a:avLst/>
          </a:prstGeom>
          <a:noFill/>
          <a:ln>
            <a:noFill/>
          </a:ln>
        </p:spPr>
      </p:pic>
      <p:sp>
        <p:nvSpPr>
          <p:cNvPr id="219" name="Google Shape;219;p30"/>
          <p:cNvSpPr txBox="1"/>
          <p:nvPr/>
        </p:nvSpPr>
        <p:spPr>
          <a:xfrm>
            <a:off x="7024450" y="1419250"/>
            <a:ext cx="187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2020 Movies Released</a:t>
            </a:r>
            <a:endParaRPr sz="1200">
              <a:latin typeface="Roboto"/>
              <a:ea typeface="Roboto"/>
              <a:cs typeface="Roboto"/>
              <a:sym typeface="Roboto"/>
            </a:endParaRPr>
          </a:p>
        </p:txBody>
      </p:sp>
      <p:pic>
        <p:nvPicPr>
          <p:cNvPr id="220" name="Google Shape;220;p30"/>
          <p:cNvPicPr preferRelativeResize="0"/>
          <p:nvPr/>
        </p:nvPicPr>
        <p:blipFill>
          <a:blip r:embed="rId4">
            <a:alphaModFix/>
          </a:blip>
          <a:stretch>
            <a:fillRect/>
          </a:stretch>
        </p:blipFill>
        <p:spPr>
          <a:xfrm>
            <a:off x="154325" y="1235925"/>
            <a:ext cx="4311760" cy="3129125"/>
          </a:xfrm>
          <a:prstGeom prst="rect">
            <a:avLst/>
          </a:prstGeom>
          <a:noFill/>
          <a:ln>
            <a:noFill/>
          </a:ln>
        </p:spPr>
      </p:pic>
      <p:sp>
        <p:nvSpPr>
          <p:cNvPr id="221" name="Google Shape;221;p30"/>
          <p:cNvSpPr txBox="1"/>
          <p:nvPr/>
        </p:nvSpPr>
        <p:spPr>
          <a:xfrm>
            <a:off x="2595875" y="1419250"/>
            <a:ext cx="187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2019 Movies Released</a:t>
            </a:r>
            <a:endParaRPr sz="12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sp>
        <p:nvSpPr>
          <p:cNvPr id="226" name="Google Shape;226;p31"/>
          <p:cNvSpPr txBox="1"/>
          <p:nvPr/>
        </p:nvSpPr>
        <p:spPr>
          <a:xfrm>
            <a:off x="306725" y="1235275"/>
            <a:ext cx="235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Roboto"/>
                <a:ea typeface="Roboto"/>
                <a:cs typeface="Roboto"/>
                <a:sym typeface="Roboto"/>
              </a:rPr>
              <a:t>Top Genres by Votes</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2019: Action, Drama</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2020: Drama, Comedy</a:t>
            </a:r>
            <a:endParaRPr>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2559950" y="304800"/>
            <a:ext cx="6584050" cy="4747121"/>
          </a:xfrm>
          <a:prstGeom prst="rect">
            <a:avLst/>
          </a:prstGeom>
          <a:noFill/>
          <a:ln>
            <a:noFill/>
          </a:ln>
        </p:spPr>
      </p:pic>
      <p:sp>
        <p:nvSpPr>
          <p:cNvPr id="228" name="Google Shape;228;p31"/>
          <p:cNvSpPr txBox="1"/>
          <p:nvPr/>
        </p:nvSpPr>
        <p:spPr>
          <a:xfrm>
            <a:off x="306725" y="152400"/>
            <a:ext cx="292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999999"/>
                </a:solidFill>
                <a:latin typeface="Roboto"/>
                <a:ea typeface="Roboto"/>
                <a:cs typeface="Roboto"/>
                <a:sym typeface="Roboto"/>
              </a:rPr>
              <a:t>Top Genres by # Movies Released</a:t>
            </a:r>
            <a:endParaRPr b="1" u="sng">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2019: Drama, Comedy</a:t>
            </a:r>
            <a:endParaRPr>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2020: Drama, Comedy</a:t>
            </a:r>
            <a:endParaRPr>
              <a:solidFill>
                <a:srgbClr val="999999"/>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25692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Pandemic Watching</a:t>
            </a:r>
            <a:endParaRPr b="1"/>
          </a:p>
        </p:txBody>
      </p:sp>
      <p:sp>
        <p:nvSpPr>
          <p:cNvPr id="92" name="Google Shape;92;p14"/>
          <p:cNvSpPr txBox="1"/>
          <p:nvPr>
            <p:ph idx="1" type="body"/>
          </p:nvPr>
        </p:nvSpPr>
        <p:spPr>
          <a:xfrm>
            <a:off x="311700" y="902250"/>
            <a:ext cx="8773800" cy="33390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a:solidFill>
                  <a:srgbClr val="000000"/>
                </a:solidFill>
              </a:rPr>
              <a:t>Unfortunately, due to COVID-19, we watched a lot of movies in 2020.</a:t>
            </a:r>
            <a:endParaRPr b="1">
              <a:solidFill>
                <a:srgbClr val="000000"/>
              </a:solidFill>
            </a:endParaRPr>
          </a:p>
          <a:p>
            <a:pPr indent="0" lvl="0" marL="0" rtl="0" algn="l">
              <a:spcBef>
                <a:spcPts val="1200"/>
              </a:spcBef>
              <a:spcAft>
                <a:spcPts val="0"/>
              </a:spcAft>
              <a:buNone/>
            </a:pPr>
            <a:r>
              <a:rPr lang="en">
                <a:solidFill>
                  <a:srgbClr val="000000"/>
                </a:solidFill>
              </a:rPr>
              <a:t>So we wondered...</a:t>
            </a:r>
            <a:endParaRPr>
              <a:solidFill>
                <a:srgbClr val="000000"/>
              </a:solidFill>
            </a:endParaRPr>
          </a:p>
          <a:p>
            <a:pPr indent="0" lvl="0" marL="0" rtl="0" algn="l">
              <a:spcBef>
                <a:spcPts val="1200"/>
              </a:spcBef>
              <a:spcAft>
                <a:spcPts val="0"/>
              </a:spcAft>
              <a:buNone/>
            </a:pPr>
            <a:r>
              <a:rPr lang="en">
                <a:solidFill>
                  <a:srgbClr val="000000"/>
                </a:solidFill>
              </a:rPr>
              <a:t>   ...was it just us?</a:t>
            </a:r>
            <a:endParaRPr>
              <a:solidFill>
                <a:srgbClr val="000000"/>
              </a:solidFill>
            </a:endParaRPr>
          </a:p>
          <a:p>
            <a:pPr indent="457200" lvl="0" marL="0" rtl="0" algn="l">
              <a:spcBef>
                <a:spcPts val="1200"/>
              </a:spcBef>
              <a:spcAft>
                <a:spcPts val="0"/>
              </a:spcAft>
              <a:buNone/>
            </a:pPr>
            <a:r>
              <a:rPr lang="en">
                <a:solidFill>
                  <a:srgbClr val="000000"/>
                </a:solidFill>
              </a:rPr>
              <a:t>...what did other people watch?</a:t>
            </a:r>
            <a:endParaRPr>
              <a:solidFill>
                <a:srgbClr val="000000"/>
              </a:solidFill>
            </a:endParaRPr>
          </a:p>
          <a:p>
            <a:pPr indent="0" lvl="0" marL="457200" rtl="0" algn="l">
              <a:spcBef>
                <a:spcPts val="1200"/>
              </a:spcBef>
              <a:spcAft>
                <a:spcPts val="0"/>
              </a:spcAft>
              <a:buNone/>
            </a:pPr>
            <a:r>
              <a:rPr lang="en">
                <a:solidFill>
                  <a:srgbClr val="000000"/>
                </a:solidFill>
              </a:rPr>
              <a:t>    ... were our 2020 movie habits different from our 2019 habits?</a:t>
            </a:r>
            <a:endParaRPr>
              <a:solidFill>
                <a:srgbClr val="000000"/>
              </a:solidFill>
            </a:endParaRPr>
          </a:p>
          <a:p>
            <a:pPr indent="0" lvl="0" marL="914400" rtl="0" algn="l">
              <a:spcBef>
                <a:spcPts val="1200"/>
              </a:spcBef>
              <a:spcAft>
                <a:spcPts val="0"/>
              </a:spcAft>
              <a:buNone/>
            </a:pPr>
            <a:r>
              <a:rPr lang="en">
                <a:solidFill>
                  <a:srgbClr val="000000"/>
                </a:solidFill>
              </a:rPr>
              <a:t>...was there any relationship between COVID-19 numbers and movie              watching?</a:t>
            </a:r>
            <a:endParaRPr>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nvSpPr>
        <p:spPr>
          <a:xfrm>
            <a:off x="6714600" y="74525"/>
            <a:ext cx="15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latin typeface="Roboto"/>
              <a:ea typeface="Roboto"/>
              <a:cs typeface="Roboto"/>
              <a:sym typeface="Roboto"/>
            </a:endParaRPr>
          </a:p>
        </p:txBody>
      </p:sp>
      <p:sp>
        <p:nvSpPr>
          <p:cNvPr id="234" name="Google Shape;234;p32"/>
          <p:cNvSpPr txBox="1"/>
          <p:nvPr/>
        </p:nvSpPr>
        <p:spPr>
          <a:xfrm>
            <a:off x="306725" y="1235275"/>
            <a:ext cx="235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999999"/>
                </a:solidFill>
                <a:latin typeface="Roboto"/>
                <a:ea typeface="Roboto"/>
                <a:cs typeface="Roboto"/>
                <a:sym typeface="Roboto"/>
              </a:rPr>
              <a:t>Top Genres by Votes</a:t>
            </a:r>
            <a:endParaRPr b="1" u="sng">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2019: Action, Drama</a:t>
            </a:r>
            <a:endParaRPr>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2020: Drama, Comedy</a:t>
            </a:r>
            <a:endParaRPr>
              <a:solidFill>
                <a:srgbClr val="999999"/>
              </a:solidFill>
              <a:latin typeface="Roboto"/>
              <a:ea typeface="Roboto"/>
              <a:cs typeface="Roboto"/>
              <a:sym typeface="Roboto"/>
            </a:endParaRPr>
          </a:p>
        </p:txBody>
      </p:sp>
      <p:sp>
        <p:nvSpPr>
          <p:cNvPr id="235" name="Google Shape;235;p32"/>
          <p:cNvSpPr txBox="1"/>
          <p:nvPr/>
        </p:nvSpPr>
        <p:spPr>
          <a:xfrm>
            <a:off x="306725" y="152400"/>
            <a:ext cx="292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999999"/>
                </a:solidFill>
                <a:latin typeface="Roboto"/>
                <a:ea typeface="Roboto"/>
                <a:cs typeface="Roboto"/>
                <a:sym typeface="Roboto"/>
              </a:rPr>
              <a:t>Top Genres by # Movies Released</a:t>
            </a:r>
            <a:endParaRPr b="1" u="sng">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2019: Drama, Comedy</a:t>
            </a:r>
            <a:endParaRPr>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2020: Drama, Comedy</a:t>
            </a:r>
            <a:endParaRPr>
              <a:solidFill>
                <a:srgbClr val="999999"/>
              </a:solidFill>
              <a:latin typeface="Roboto"/>
              <a:ea typeface="Roboto"/>
              <a:cs typeface="Roboto"/>
              <a:sym typeface="Roboto"/>
            </a:endParaRPr>
          </a:p>
        </p:txBody>
      </p:sp>
      <p:sp>
        <p:nvSpPr>
          <p:cNvPr id="236" name="Google Shape;236;p32"/>
          <p:cNvSpPr txBox="1"/>
          <p:nvPr/>
        </p:nvSpPr>
        <p:spPr>
          <a:xfrm>
            <a:off x="306725" y="2367400"/>
            <a:ext cx="235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Roboto"/>
                <a:ea typeface="Roboto"/>
                <a:cs typeface="Roboto"/>
                <a:sym typeface="Roboto"/>
              </a:rPr>
              <a:t>Top Genres by Rating</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2019: Comedy, Drama</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2020: Comedy, Drama</a:t>
            </a:r>
            <a:endParaRPr>
              <a:latin typeface="Roboto"/>
              <a:ea typeface="Roboto"/>
              <a:cs typeface="Roboto"/>
              <a:sym typeface="Roboto"/>
            </a:endParaRPr>
          </a:p>
        </p:txBody>
      </p:sp>
      <p:pic>
        <p:nvPicPr>
          <p:cNvPr id="237" name="Google Shape;237;p32"/>
          <p:cNvPicPr preferRelativeResize="0"/>
          <p:nvPr/>
        </p:nvPicPr>
        <p:blipFill>
          <a:blip r:embed="rId3">
            <a:alphaModFix/>
          </a:blip>
          <a:stretch>
            <a:fillRect/>
          </a:stretch>
        </p:blipFill>
        <p:spPr>
          <a:xfrm>
            <a:off x="3114025" y="531498"/>
            <a:ext cx="5759274" cy="40805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nvSpPr>
        <p:spPr>
          <a:xfrm>
            <a:off x="6714600" y="74525"/>
            <a:ext cx="15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latin typeface="Roboto"/>
              <a:ea typeface="Roboto"/>
              <a:cs typeface="Roboto"/>
              <a:sym typeface="Roboto"/>
            </a:endParaRPr>
          </a:p>
        </p:txBody>
      </p:sp>
      <p:sp>
        <p:nvSpPr>
          <p:cNvPr id="243" name="Google Shape;243;p33"/>
          <p:cNvSpPr txBox="1"/>
          <p:nvPr/>
        </p:nvSpPr>
        <p:spPr>
          <a:xfrm>
            <a:off x="306725" y="3462500"/>
            <a:ext cx="235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Roboto"/>
                <a:ea typeface="Roboto"/>
                <a:cs typeface="Roboto"/>
                <a:sym typeface="Roboto"/>
              </a:rPr>
              <a:t>Top Genres by Revenue</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2019: Action, Crime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2020: Drama, Action</a:t>
            </a:r>
            <a:endParaRPr>
              <a:latin typeface="Roboto"/>
              <a:ea typeface="Roboto"/>
              <a:cs typeface="Roboto"/>
              <a:sym typeface="Roboto"/>
            </a:endParaRPr>
          </a:p>
        </p:txBody>
      </p:sp>
      <p:sp>
        <p:nvSpPr>
          <p:cNvPr id="244" name="Google Shape;244;p33"/>
          <p:cNvSpPr txBox="1"/>
          <p:nvPr/>
        </p:nvSpPr>
        <p:spPr>
          <a:xfrm>
            <a:off x="306725" y="1235275"/>
            <a:ext cx="235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999999"/>
                </a:solidFill>
                <a:latin typeface="Roboto"/>
                <a:ea typeface="Roboto"/>
                <a:cs typeface="Roboto"/>
                <a:sym typeface="Roboto"/>
              </a:rPr>
              <a:t>Top Genres by Votes</a:t>
            </a:r>
            <a:endParaRPr b="1" u="sng">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2019: Action, Drama</a:t>
            </a:r>
            <a:endParaRPr>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2020: Drama, Comedy</a:t>
            </a:r>
            <a:endParaRPr>
              <a:solidFill>
                <a:srgbClr val="999999"/>
              </a:solidFill>
              <a:latin typeface="Roboto"/>
              <a:ea typeface="Roboto"/>
              <a:cs typeface="Roboto"/>
              <a:sym typeface="Roboto"/>
            </a:endParaRPr>
          </a:p>
        </p:txBody>
      </p:sp>
      <p:sp>
        <p:nvSpPr>
          <p:cNvPr id="245" name="Google Shape;245;p33"/>
          <p:cNvSpPr txBox="1"/>
          <p:nvPr/>
        </p:nvSpPr>
        <p:spPr>
          <a:xfrm>
            <a:off x="306725" y="152400"/>
            <a:ext cx="292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999999"/>
                </a:solidFill>
                <a:latin typeface="Roboto"/>
                <a:ea typeface="Roboto"/>
                <a:cs typeface="Roboto"/>
                <a:sym typeface="Roboto"/>
              </a:rPr>
              <a:t>Top Genres by </a:t>
            </a:r>
            <a:r>
              <a:rPr b="1" lang="en" u="sng">
                <a:solidFill>
                  <a:srgbClr val="999999"/>
                </a:solidFill>
                <a:latin typeface="Roboto"/>
                <a:ea typeface="Roboto"/>
                <a:cs typeface="Roboto"/>
                <a:sym typeface="Roboto"/>
              </a:rPr>
              <a:t># Movies Released</a:t>
            </a:r>
            <a:endParaRPr b="1" u="sng">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2019: Drama, Comedy</a:t>
            </a:r>
            <a:endParaRPr>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2020: Drama, Comedy</a:t>
            </a:r>
            <a:endParaRPr>
              <a:solidFill>
                <a:srgbClr val="999999"/>
              </a:solidFill>
              <a:latin typeface="Roboto"/>
              <a:ea typeface="Roboto"/>
              <a:cs typeface="Roboto"/>
              <a:sym typeface="Roboto"/>
            </a:endParaRPr>
          </a:p>
        </p:txBody>
      </p:sp>
      <p:pic>
        <p:nvPicPr>
          <p:cNvPr id="246" name="Google Shape;246;p33"/>
          <p:cNvPicPr preferRelativeResize="0"/>
          <p:nvPr/>
        </p:nvPicPr>
        <p:blipFill>
          <a:blip r:embed="rId3">
            <a:alphaModFix/>
          </a:blip>
          <a:stretch>
            <a:fillRect/>
          </a:stretch>
        </p:blipFill>
        <p:spPr>
          <a:xfrm>
            <a:off x="3664825" y="113463"/>
            <a:ext cx="4649367" cy="4916574"/>
          </a:xfrm>
          <a:prstGeom prst="rect">
            <a:avLst/>
          </a:prstGeom>
          <a:noFill/>
          <a:ln>
            <a:noFill/>
          </a:ln>
        </p:spPr>
      </p:pic>
      <p:sp>
        <p:nvSpPr>
          <p:cNvPr id="247" name="Google Shape;247;p33"/>
          <p:cNvSpPr txBox="1"/>
          <p:nvPr/>
        </p:nvSpPr>
        <p:spPr>
          <a:xfrm>
            <a:off x="306725" y="2367400"/>
            <a:ext cx="235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999999"/>
                </a:solidFill>
                <a:latin typeface="Roboto"/>
                <a:ea typeface="Roboto"/>
                <a:cs typeface="Roboto"/>
                <a:sym typeface="Roboto"/>
              </a:rPr>
              <a:t>Top Genres by Rating</a:t>
            </a:r>
            <a:endParaRPr b="1" u="sng">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2019: Comedy, Drama</a:t>
            </a:r>
            <a:endParaRPr>
              <a:solidFill>
                <a:srgbClr val="999999"/>
              </a:solidFill>
              <a:latin typeface="Roboto"/>
              <a:ea typeface="Roboto"/>
              <a:cs typeface="Roboto"/>
              <a:sym typeface="Roboto"/>
            </a:endParaRPr>
          </a:p>
          <a:p>
            <a:pPr indent="0" lvl="0" marL="0" rtl="0" algn="l">
              <a:spcBef>
                <a:spcPts val="0"/>
              </a:spcBef>
              <a:spcAft>
                <a:spcPts val="0"/>
              </a:spcAft>
              <a:buNone/>
            </a:pPr>
            <a:r>
              <a:rPr lang="en">
                <a:solidFill>
                  <a:srgbClr val="999999"/>
                </a:solidFill>
                <a:latin typeface="Roboto"/>
                <a:ea typeface="Roboto"/>
                <a:cs typeface="Roboto"/>
                <a:sym typeface="Roboto"/>
              </a:rPr>
              <a:t>2020: Comedy, Drama</a:t>
            </a:r>
            <a:endParaRPr>
              <a:solidFill>
                <a:srgbClr val="999999"/>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4"/>
          <p:cNvPicPr preferRelativeResize="0"/>
          <p:nvPr/>
        </p:nvPicPr>
        <p:blipFill>
          <a:blip r:embed="rId3">
            <a:alphaModFix/>
          </a:blip>
          <a:stretch>
            <a:fillRect/>
          </a:stretch>
        </p:blipFill>
        <p:spPr>
          <a:xfrm>
            <a:off x="1433700" y="415625"/>
            <a:ext cx="6849649" cy="3823850"/>
          </a:xfrm>
          <a:prstGeom prst="rect">
            <a:avLst/>
          </a:prstGeom>
          <a:noFill/>
          <a:ln>
            <a:noFill/>
          </a:ln>
        </p:spPr>
      </p:pic>
      <p:pic>
        <p:nvPicPr>
          <p:cNvPr id="253" name="Google Shape;253;p34"/>
          <p:cNvPicPr preferRelativeResize="0"/>
          <p:nvPr/>
        </p:nvPicPr>
        <p:blipFill>
          <a:blip r:embed="rId4">
            <a:alphaModFix/>
          </a:blip>
          <a:stretch>
            <a:fillRect/>
          </a:stretch>
        </p:blipFill>
        <p:spPr>
          <a:xfrm>
            <a:off x="1865229" y="474500"/>
            <a:ext cx="6272649" cy="3501724"/>
          </a:xfrm>
          <a:prstGeom prst="rect">
            <a:avLst/>
          </a:prstGeom>
          <a:noFill/>
          <a:ln>
            <a:noFill/>
          </a:ln>
        </p:spPr>
      </p:pic>
      <p:sp>
        <p:nvSpPr>
          <p:cNvPr id="254" name="Google Shape;254;p34"/>
          <p:cNvSpPr txBox="1"/>
          <p:nvPr/>
        </p:nvSpPr>
        <p:spPr>
          <a:xfrm>
            <a:off x="1894750" y="4225000"/>
            <a:ext cx="5860200" cy="6156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a:latin typeface="Roboto"/>
                <a:ea typeface="Roboto"/>
                <a:cs typeface="Roboto"/>
                <a:sym typeface="Roboto"/>
              </a:rPr>
              <a:t>H</a:t>
            </a:r>
            <a:r>
              <a:rPr b="1" baseline="-25000" lang="en">
                <a:latin typeface="Roboto"/>
                <a:ea typeface="Roboto"/>
                <a:cs typeface="Roboto"/>
                <a:sym typeface="Roboto"/>
              </a:rPr>
              <a:t>a</a:t>
            </a:r>
            <a:r>
              <a:rPr b="1" lang="en">
                <a:latin typeface="Roboto"/>
                <a:ea typeface="Roboto"/>
                <a:cs typeface="Roboto"/>
                <a:sym typeface="Roboto"/>
              </a:rPr>
              <a:t>: The number of ratings of a given genre has a strong positive relationship to the number of movie votes in that genre.</a:t>
            </a:r>
            <a:endParaRPr sz="1500">
              <a:latin typeface="Roboto"/>
              <a:ea typeface="Roboto"/>
              <a:cs typeface="Roboto"/>
              <a:sym typeface="Roboto"/>
            </a:endParaRPr>
          </a:p>
        </p:txBody>
      </p:sp>
      <p:sp>
        <p:nvSpPr>
          <p:cNvPr id="255" name="Google Shape;255;p34"/>
          <p:cNvSpPr txBox="1"/>
          <p:nvPr/>
        </p:nvSpPr>
        <p:spPr>
          <a:xfrm>
            <a:off x="3345875" y="103900"/>
            <a:ext cx="31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2019 Votes VS Ratings</a:t>
            </a:r>
            <a:endParaRPr b="1">
              <a:latin typeface="Roboto"/>
              <a:ea typeface="Roboto"/>
              <a:cs typeface="Roboto"/>
              <a:sym typeface="Roboto"/>
            </a:endParaRPr>
          </a:p>
        </p:txBody>
      </p:sp>
      <p:sp>
        <p:nvSpPr>
          <p:cNvPr id="256" name="Google Shape;256;p34"/>
          <p:cNvSpPr txBox="1"/>
          <p:nvPr/>
        </p:nvSpPr>
        <p:spPr>
          <a:xfrm>
            <a:off x="3355375" y="74288"/>
            <a:ext cx="31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2020 Votes VS Ratings</a:t>
            </a:r>
            <a:endParaRPr b="1">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4100"/>
                                        <p:tgtEl>
                                          <p:spTgt spid="252"/>
                                        </p:tgtEl>
                                      </p:cBhvr>
                                    </p:animEffect>
                                  </p:childTnLst>
                                </p:cTn>
                              </p:par>
                            </p:childTnLst>
                          </p:cTn>
                        </p:par>
                        <p:par>
                          <p:cTn fill="hold">
                            <p:stCondLst>
                              <p:cond delay="5100"/>
                            </p:stCondLst>
                            <p:childTnLst>
                              <p:par>
                                <p:cTn fill="hold" nodeType="afterEffect" presetClass="exit" presetID="10" presetSubtype="0">
                                  <p:stCondLst>
                                    <p:cond delay="0"/>
                                  </p:stCondLst>
                                  <p:childTnLst>
                                    <p:animEffect filter="fade" transition="out">
                                      <p:cBhvr>
                                        <p:cTn dur="2100"/>
                                        <p:tgtEl>
                                          <p:spTgt spid="255"/>
                                        </p:tgtEl>
                                      </p:cBhvr>
                                    </p:animEffect>
                                    <p:set>
                                      <p:cBhvr>
                                        <p:cTn dur="1" fill="hold">
                                          <p:stCondLst>
                                            <p:cond delay="2100"/>
                                          </p:stCondLst>
                                        </p:cTn>
                                        <p:tgtEl>
                                          <p:spTgt spid="255"/>
                                        </p:tgtEl>
                                        <p:attrNameLst>
                                          <p:attrName>style.visibility</p:attrName>
                                        </p:attrNameLst>
                                      </p:cBhvr>
                                      <p:to>
                                        <p:strVal val="hidden"/>
                                      </p:to>
                                    </p:set>
                                  </p:childTnLst>
                                </p:cTn>
                              </p:par>
                            </p:childTnLst>
                          </p:cTn>
                        </p:par>
                        <p:par>
                          <p:cTn fill="hold">
                            <p:stCondLst>
                              <p:cond delay="7200"/>
                            </p:stCondLst>
                            <p:childTnLst>
                              <p:par>
                                <p:cTn fill="hold" nodeType="afterEffect" presetClass="exit" presetID="10" presetSubtype="0">
                                  <p:stCondLst>
                                    <p:cond delay="0"/>
                                  </p:stCondLst>
                                  <p:childTnLst>
                                    <p:animEffect filter="fade" transition="out">
                                      <p:cBhvr>
                                        <p:cTn dur="1000"/>
                                        <p:tgtEl>
                                          <p:spTgt spid="252"/>
                                        </p:tgtEl>
                                      </p:cBhvr>
                                    </p:animEffect>
                                    <p:set>
                                      <p:cBhvr>
                                        <p:cTn dur="1" fill="hold">
                                          <p:stCondLst>
                                            <p:cond delay="1000"/>
                                          </p:stCondLst>
                                        </p:cTn>
                                        <p:tgtEl>
                                          <p:spTgt spid="252"/>
                                        </p:tgtEl>
                                        <p:attrNameLst>
                                          <p:attrName>style.visibility</p:attrName>
                                        </p:attrNameLst>
                                      </p:cBhvr>
                                      <p:to>
                                        <p:strVal val="hidden"/>
                                      </p:to>
                                    </p:set>
                                  </p:childTnLst>
                                </p:cTn>
                              </p:par>
                            </p:childTnLst>
                          </p:cTn>
                        </p:par>
                        <p:par>
                          <p:cTn fill="hold">
                            <p:stCondLst>
                              <p:cond delay="82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par>
                          <p:cTn fill="hold">
                            <p:stCondLst>
                              <p:cond delay="9200"/>
                            </p:stCondLst>
                            <p:childTnLst>
                              <p:par>
                                <p:cTn fill="hold" nodeType="after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par>
                          <p:cTn fill="hold">
                            <p:stCondLst>
                              <p:cond delay="10200"/>
                            </p:stCondLst>
                            <p:childTnLst>
                              <p:par>
                                <p:cTn fill="hold" nodeType="afterEffect" presetClass="exit" presetID="10" presetSubtype="0">
                                  <p:stCondLst>
                                    <p:cond delay="0"/>
                                  </p:stCondLst>
                                  <p:childTnLst>
                                    <p:animEffect filter="fade" transition="out">
                                      <p:cBhvr>
                                        <p:cTn dur="2200"/>
                                        <p:tgtEl>
                                          <p:spTgt spid="256"/>
                                        </p:tgtEl>
                                      </p:cBhvr>
                                    </p:animEffect>
                                    <p:set>
                                      <p:cBhvr>
                                        <p:cTn dur="1" fill="hold">
                                          <p:stCondLst>
                                            <p:cond delay="2200"/>
                                          </p:stCondLst>
                                        </p:cTn>
                                        <p:tgtEl>
                                          <p:spTgt spid="256"/>
                                        </p:tgtEl>
                                        <p:attrNameLst>
                                          <p:attrName>style.visibility</p:attrName>
                                        </p:attrNameLst>
                                      </p:cBhvr>
                                      <p:to>
                                        <p:strVal val="hidden"/>
                                      </p:to>
                                    </p:set>
                                  </p:childTnLst>
                                </p:cTn>
                              </p:par>
                            </p:childTnLst>
                          </p:cTn>
                        </p:par>
                        <p:par>
                          <p:cTn fill="hold">
                            <p:stCondLst>
                              <p:cond delay="124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idx="4294967295" type="title"/>
          </p:nvPr>
        </p:nvSpPr>
        <p:spPr>
          <a:xfrm>
            <a:off x="0" y="44475"/>
            <a:ext cx="8520600" cy="607800"/>
          </a:xfrm>
          <a:prstGeom prst="rect">
            <a:avLst/>
          </a:prstGeom>
        </p:spPr>
        <p:txBody>
          <a:bodyPr anchorCtr="0" anchor="t" bIns="91425" lIns="91425" spcFirstLastPara="1" rIns="91425" wrap="square" tIns="91425">
            <a:normAutofit fontScale="90000"/>
          </a:bodyPr>
          <a:lstStyle/>
          <a:p>
            <a:pPr indent="457200" lvl="0" marL="1828800" rtl="0" algn="l">
              <a:lnSpc>
                <a:spcPct val="115000"/>
              </a:lnSpc>
              <a:spcBef>
                <a:spcPts val="0"/>
              </a:spcBef>
              <a:spcAft>
                <a:spcPts val="1200"/>
              </a:spcAft>
              <a:buNone/>
            </a:pPr>
            <a:r>
              <a:rPr b="1" lang="en" sz="3022"/>
              <a:t>Statistical Analysis Results</a:t>
            </a:r>
            <a:endParaRPr b="1" sz="4222"/>
          </a:p>
        </p:txBody>
      </p:sp>
      <p:pic>
        <p:nvPicPr>
          <p:cNvPr id="262" name="Google Shape;262;p35"/>
          <p:cNvPicPr preferRelativeResize="0"/>
          <p:nvPr/>
        </p:nvPicPr>
        <p:blipFill>
          <a:blip r:embed="rId3">
            <a:alphaModFix/>
          </a:blip>
          <a:stretch>
            <a:fillRect/>
          </a:stretch>
        </p:blipFill>
        <p:spPr>
          <a:xfrm>
            <a:off x="4710425" y="804675"/>
            <a:ext cx="4281176" cy="3050351"/>
          </a:xfrm>
          <a:prstGeom prst="rect">
            <a:avLst/>
          </a:prstGeom>
          <a:noFill/>
          <a:ln>
            <a:noFill/>
          </a:ln>
        </p:spPr>
      </p:pic>
      <p:pic>
        <p:nvPicPr>
          <p:cNvPr id="263" name="Google Shape;263;p35"/>
          <p:cNvPicPr preferRelativeResize="0"/>
          <p:nvPr/>
        </p:nvPicPr>
        <p:blipFill>
          <a:blip r:embed="rId4">
            <a:alphaModFix/>
          </a:blip>
          <a:stretch>
            <a:fillRect/>
          </a:stretch>
        </p:blipFill>
        <p:spPr>
          <a:xfrm>
            <a:off x="152400" y="804675"/>
            <a:ext cx="4405624" cy="3112701"/>
          </a:xfrm>
          <a:prstGeom prst="rect">
            <a:avLst/>
          </a:prstGeom>
          <a:noFill/>
          <a:ln>
            <a:noFill/>
          </a:ln>
        </p:spPr>
      </p:pic>
      <p:sp>
        <p:nvSpPr>
          <p:cNvPr id="264" name="Google Shape;264;p35"/>
          <p:cNvSpPr txBox="1"/>
          <p:nvPr/>
        </p:nvSpPr>
        <p:spPr>
          <a:xfrm>
            <a:off x="716975" y="428105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50">
                <a:highlight>
                  <a:srgbClr val="FFFFFF"/>
                </a:highlight>
              </a:rPr>
              <a:t>T value = </a:t>
            </a:r>
            <a:r>
              <a:rPr b="1" lang="en" sz="1050">
                <a:highlight>
                  <a:srgbClr val="FFFFFF"/>
                </a:highlight>
              </a:rPr>
              <a:t>0.2478, pvalue=0.80847)</a:t>
            </a:r>
            <a:endParaRPr b="1" sz="1050">
              <a:highlight>
                <a:srgbClr val="FFFFFF"/>
              </a:highlight>
            </a:endParaRPr>
          </a:p>
        </p:txBody>
      </p:sp>
      <p:sp>
        <p:nvSpPr>
          <p:cNvPr id="265" name="Google Shape;265;p35"/>
          <p:cNvSpPr txBox="1"/>
          <p:nvPr/>
        </p:nvSpPr>
        <p:spPr>
          <a:xfrm>
            <a:off x="5101950" y="428105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50">
                <a:highlight>
                  <a:srgbClr val="FFFFFF"/>
                </a:highlight>
              </a:rPr>
              <a:t>T value = 1.2265, p-value=0.2435)</a:t>
            </a:r>
            <a:endParaRPr b="1" sz="1050">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311700" y="163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2720">
                <a:latin typeface="Roboto"/>
                <a:ea typeface="Roboto"/>
                <a:cs typeface="Roboto"/>
                <a:sym typeface="Roboto"/>
              </a:rPr>
              <a:t>It’s You - Not C</a:t>
            </a:r>
            <a:r>
              <a:rPr b="1" lang="en" sz="2720"/>
              <a:t>OVID</a:t>
            </a:r>
            <a:r>
              <a:rPr b="1" lang="en" sz="2720">
                <a:latin typeface="Roboto"/>
                <a:ea typeface="Roboto"/>
                <a:cs typeface="Roboto"/>
                <a:sym typeface="Roboto"/>
              </a:rPr>
              <a:t>-19</a:t>
            </a:r>
            <a:endParaRPr sz="2720">
              <a:latin typeface="Roboto"/>
              <a:ea typeface="Roboto"/>
              <a:cs typeface="Roboto"/>
              <a:sym typeface="Roboto"/>
            </a:endParaRPr>
          </a:p>
        </p:txBody>
      </p:sp>
      <p:sp>
        <p:nvSpPr>
          <p:cNvPr id="271" name="Google Shape;271;p36"/>
          <p:cNvSpPr txBox="1"/>
          <p:nvPr>
            <p:ph idx="1" type="body"/>
          </p:nvPr>
        </p:nvSpPr>
        <p:spPr>
          <a:xfrm>
            <a:off x="311700" y="883000"/>
            <a:ext cx="8520600" cy="3838800"/>
          </a:xfrm>
          <a:prstGeom prst="rect">
            <a:avLst/>
          </a:prstGeom>
        </p:spPr>
        <p:txBody>
          <a:bodyPr anchorCtr="0" anchor="t" bIns="91425" lIns="91425" spcFirstLastPara="1" rIns="91425" wrap="square" tIns="91425">
            <a:noAutofit/>
          </a:bodyPr>
          <a:lstStyle/>
          <a:p>
            <a:pPr indent="-342900" lvl="0" marL="457200" rtl="0" algn="l">
              <a:lnSpc>
                <a:spcPct val="140000"/>
              </a:lnSpc>
              <a:spcBef>
                <a:spcPts val="0"/>
              </a:spcBef>
              <a:spcAft>
                <a:spcPts val="0"/>
              </a:spcAft>
              <a:buClr>
                <a:srgbClr val="000000"/>
              </a:buClr>
              <a:buSzPts val="1800"/>
              <a:buFont typeface="Roboto"/>
              <a:buChar char="●"/>
            </a:pPr>
            <a:r>
              <a:rPr lang="en">
                <a:solidFill>
                  <a:srgbClr val="000000"/>
                </a:solidFill>
              </a:rPr>
              <a:t>Most watched movie </a:t>
            </a:r>
            <a:endParaRPr>
              <a:solidFill>
                <a:srgbClr val="000000"/>
              </a:solidFill>
              <a:latin typeface="Roboto"/>
              <a:ea typeface="Roboto"/>
              <a:cs typeface="Roboto"/>
              <a:sym typeface="Roboto"/>
            </a:endParaRPr>
          </a:p>
          <a:p>
            <a:pPr indent="-342900" lvl="1" marL="914400" rtl="0" algn="l">
              <a:lnSpc>
                <a:spcPct val="140000"/>
              </a:lnSpc>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2020- </a:t>
            </a:r>
            <a:r>
              <a:rPr lang="en" sz="1800">
                <a:solidFill>
                  <a:srgbClr val="000000"/>
                </a:solidFill>
              </a:rPr>
              <a:t>Tigertail </a:t>
            </a:r>
            <a:endParaRPr sz="1800">
              <a:solidFill>
                <a:srgbClr val="000000"/>
              </a:solidFill>
              <a:latin typeface="Roboto"/>
              <a:ea typeface="Roboto"/>
              <a:cs typeface="Roboto"/>
              <a:sym typeface="Roboto"/>
            </a:endParaRPr>
          </a:p>
          <a:p>
            <a:pPr indent="-342900" lvl="1" marL="914400" rtl="0" algn="l">
              <a:lnSpc>
                <a:spcPct val="140000"/>
              </a:lnSpc>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2019- </a:t>
            </a:r>
            <a:r>
              <a:rPr lang="en" sz="1800">
                <a:solidFill>
                  <a:srgbClr val="000000"/>
                </a:solidFill>
              </a:rPr>
              <a:t>Stranger Things</a:t>
            </a:r>
            <a:endParaRPr sz="1800">
              <a:solidFill>
                <a:srgbClr val="000000"/>
              </a:solidFill>
              <a:latin typeface="Roboto"/>
              <a:ea typeface="Roboto"/>
              <a:cs typeface="Roboto"/>
              <a:sym typeface="Roboto"/>
            </a:endParaRPr>
          </a:p>
          <a:p>
            <a:pPr indent="-342900" lvl="0" marL="457200" marR="0" rtl="0" algn="l">
              <a:lnSpc>
                <a:spcPct val="140000"/>
              </a:lnSpc>
              <a:spcBef>
                <a:spcPts val="0"/>
              </a:spcBef>
              <a:spcAft>
                <a:spcPts val="0"/>
              </a:spcAft>
              <a:buClr>
                <a:srgbClr val="000000"/>
              </a:buClr>
              <a:buSzPts val="1800"/>
              <a:buFont typeface="Roboto"/>
              <a:buChar char="●"/>
            </a:pPr>
            <a:r>
              <a:rPr lang="en">
                <a:solidFill>
                  <a:srgbClr val="000000"/>
                </a:solidFill>
                <a:latin typeface="Roboto"/>
                <a:ea typeface="Roboto"/>
                <a:cs typeface="Roboto"/>
                <a:sym typeface="Roboto"/>
              </a:rPr>
              <a:t>L</a:t>
            </a:r>
            <a:r>
              <a:rPr lang="en">
                <a:solidFill>
                  <a:srgbClr val="000000"/>
                </a:solidFill>
              </a:rPr>
              <a:t>owest rated genres </a:t>
            </a:r>
            <a:endParaRPr>
              <a:solidFill>
                <a:srgbClr val="000000"/>
              </a:solidFill>
              <a:latin typeface="Roboto"/>
              <a:ea typeface="Roboto"/>
              <a:cs typeface="Roboto"/>
              <a:sym typeface="Roboto"/>
            </a:endParaRPr>
          </a:p>
          <a:p>
            <a:pPr indent="-342900" lvl="1" marL="914400" marR="0" rtl="0" algn="l">
              <a:lnSpc>
                <a:spcPct val="140000"/>
              </a:lnSpc>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2020- </a:t>
            </a:r>
            <a:r>
              <a:rPr lang="en" sz="1800">
                <a:solidFill>
                  <a:srgbClr val="000000"/>
                </a:solidFill>
              </a:rPr>
              <a:t>Biography </a:t>
            </a:r>
            <a:endParaRPr sz="1800">
              <a:solidFill>
                <a:srgbClr val="000000"/>
              </a:solidFill>
              <a:latin typeface="Roboto"/>
              <a:ea typeface="Roboto"/>
              <a:cs typeface="Roboto"/>
              <a:sym typeface="Roboto"/>
            </a:endParaRPr>
          </a:p>
          <a:p>
            <a:pPr indent="-342900" lvl="1" marL="914400" marR="0" rtl="0" algn="l">
              <a:lnSpc>
                <a:spcPct val="140000"/>
              </a:lnSpc>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2019- Horror</a:t>
            </a:r>
            <a:endParaRPr sz="1800">
              <a:solidFill>
                <a:srgbClr val="000000"/>
              </a:solidFill>
              <a:latin typeface="Roboto"/>
              <a:ea typeface="Roboto"/>
              <a:cs typeface="Roboto"/>
              <a:sym typeface="Roboto"/>
            </a:endParaRPr>
          </a:p>
          <a:p>
            <a:pPr indent="-342900" lvl="0" marL="457200" rtl="0" algn="l">
              <a:lnSpc>
                <a:spcPct val="140000"/>
              </a:lnSpc>
              <a:spcBef>
                <a:spcPts val="0"/>
              </a:spcBef>
              <a:spcAft>
                <a:spcPts val="0"/>
              </a:spcAft>
              <a:buClr>
                <a:srgbClr val="000000"/>
              </a:buClr>
              <a:buSzPts val="1800"/>
              <a:buFont typeface="Roboto"/>
              <a:buChar char="●"/>
            </a:pPr>
            <a:r>
              <a:rPr lang="en">
                <a:solidFill>
                  <a:srgbClr val="000000"/>
                </a:solidFill>
              </a:rPr>
              <a:t>Highest rated genres</a:t>
            </a:r>
            <a:endParaRPr>
              <a:solidFill>
                <a:srgbClr val="000000"/>
              </a:solidFill>
            </a:endParaRPr>
          </a:p>
          <a:p>
            <a:pPr indent="-342900" lvl="1" marL="914400" rtl="0" algn="l">
              <a:lnSpc>
                <a:spcPct val="140000"/>
              </a:lnSpc>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20</a:t>
            </a:r>
            <a:r>
              <a:rPr lang="en" sz="1800">
                <a:solidFill>
                  <a:srgbClr val="000000"/>
                </a:solidFill>
              </a:rPr>
              <a:t>20</a:t>
            </a:r>
            <a:r>
              <a:rPr lang="en" sz="1800">
                <a:solidFill>
                  <a:srgbClr val="000000"/>
                </a:solidFill>
                <a:latin typeface="Roboto"/>
                <a:ea typeface="Roboto"/>
                <a:cs typeface="Roboto"/>
                <a:sym typeface="Roboto"/>
              </a:rPr>
              <a:t>- </a:t>
            </a:r>
            <a:r>
              <a:rPr lang="en" sz="1800">
                <a:solidFill>
                  <a:srgbClr val="000000"/>
                </a:solidFill>
              </a:rPr>
              <a:t>Comedy</a:t>
            </a:r>
            <a:endParaRPr sz="1800">
              <a:solidFill>
                <a:srgbClr val="000000"/>
              </a:solidFill>
            </a:endParaRPr>
          </a:p>
          <a:p>
            <a:pPr indent="-342900" lvl="1" marL="914400" rtl="0" algn="l">
              <a:lnSpc>
                <a:spcPct val="140000"/>
              </a:lnSpc>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20</a:t>
            </a:r>
            <a:r>
              <a:rPr lang="en" sz="1800">
                <a:solidFill>
                  <a:srgbClr val="000000"/>
                </a:solidFill>
              </a:rPr>
              <a:t>19</a:t>
            </a:r>
            <a:r>
              <a:rPr lang="en" sz="1800">
                <a:solidFill>
                  <a:srgbClr val="000000"/>
                </a:solidFill>
                <a:latin typeface="Roboto"/>
                <a:ea typeface="Roboto"/>
                <a:cs typeface="Roboto"/>
                <a:sym typeface="Roboto"/>
              </a:rPr>
              <a:t>- </a:t>
            </a:r>
            <a:r>
              <a:rPr lang="en" sz="1800">
                <a:solidFill>
                  <a:srgbClr val="000000"/>
                </a:solidFill>
              </a:rPr>
              <a:t>Comedy</a:t>
            </a:r>
            <a:endParaRPr sz="1800">
              <a:solidFill>
                <a:srgbClr val="000000"/>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idx="4294967295" type="title"/>
          </p:nvPr>
        </p:nvSpPr>
        <p:spPr>
          <a:xfrm>
            <a:off x="253100" y="11947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022">
                <a:latin typeface="Roboto"/>
                <a:ea typeface="Roboto"/>
                <a:cs typeface="Roboto"/>
                <a:sym typeface="Roboto"/>
              </a:rPr>
              <a:t>Fun “Facts”</a:t>
            </a:r>
            <a:endParaRPr b="1" sz="3022">
              <a:latin typeface="Roboto"/>
              <a:ea typeface="Roboto"/>
              <a:cs typeface="Roboto"/>
              <a:sym typeface="Roboto"/>
            </a:endParaRPr>
          </a:p>
        </p:txBody>
      </p:sp>
      <p:sp>
        <p:nvSpPr>
          <p:cNvPr id="277" name="Google Shape;277;p37"/>
          <p:cNvSpPr txBox="1"/>
          <p:nvPr>
            <p:ph idx="4294967295" type="body"/>
          </p:nvPr>
        </p:nvSpPr>
        <p:spPr>
          <a:xfrm>
            <a:off x="253100" y="1053150"/>
            <a:ext cx="6222600" cy="3339000"/>
          </a:xfrm>
          <a:prstGeom prst="rect">
            <a:avLst/>
          </a:prstGeom>
        </p:spPr>
        <p:txBody>
          <a:bodyPr anchorCtr="0" anchor="t" bIns="91425" lIns="91425" spcFirstLastPara="1" rIns="91425" wrap="square" tIns="91425">
            <a:normAutofit lnSpcReduction="20000"/>
          </a:bodyPr>
          <a:lstStyle/>
          <a:p>
            <a:pPr indent="-355600" lvl="0" marL="457200" marR="0" rtl="0" algn="l">
              <a:lnSpc>
                <a:spcPct val="150000"/>
              </a:lnSpc>
              <a:spcBef>
                <a:spcPts val="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579,122 movie records</a:t>
            </a:r>
            <a:endParaRPr sz="2000">
              <a:solidFill>
                <a:srgbClr val="000000"/>
              </a:solidFill>
              <a:latin typeface="Roboto"/>
              <a:ea typeface="Roboto"/>
              <a:cs typeface="Roboto"/>
              <a:sym typeface="Roboto"/>
            </a:endParaRPr>
          </a:p>
          <a:p>
            <a:pPr indent="-330200" lvl="1" marL="914400" rtl="0" algn="l">
              <a:lnSpc>
                <a:spcPct val="150000"/>
              </a:lnSpc>
              <a:spcBef>
                <a:spcPts val="0"/>
              </a:spcBef>
              <a:spcAft>
                <a:spcPts val="0"/>
              </a:spcAft>
              <a:buClr>
                <a:srgbClr val="000000"/>
              </a:buClr>
              <a:buSzPts val="1600"/>
              <a:buFont typeface="Roboto"/>
              <a:buChar char="○"/>
            </a:pPr>
            <a:r>
              <a:rPr lang="en" sz="2000">
                <a:solidFill>
                  <a:srgbClr val="000000"/>
                </a:solidFill>
                <a:latin typeface="Roboto"/>
                <a:ea typeface="Roboto"/>
                <a:cs typeface="Roboto"/>
                <a:sym typeface="Roboto"/>
              </a:rPr>
              <a:t>2</a:t>
            </a:r>
            <a:r>
              <a:rPr lang="en" sz="2000">
                <a:solidFill>
                  <a:srgbClr val="000000"/>
                </a:solidFill>
              </a:rPr>
              <a:t>7</a:t>
            </a:r>
            <a:r>
              <a:rPr lang="en" sz="2000">
                <a:solidFill>
                  <a:srgbClr val="000000"/>
                </a:solidFill>
                <a:latin typeface="Roboto"/>
                <a:ea typeface="Roboto"/>
                <a:cs typeface="Roboto"/>
                <a:sym typeface="Roboto"/>
              </a:rPr>
              <a:t> genres</a:t>
            </a:r>
            <a:endParaRPr sz="1600">
              <a:solidFill>
                <a:srgbClr val="000000"/>
              </a:solidFill>
              <a:latin typeface="Roboto"/>
              <a:ea typeface="Roboto"/>
              <a:cs typeface="Roboto"/>
              <a:sym typeface="Roboto"/>
            </a:endParaRPr>
          </a:p>
          <a:p>
            <a:pPr indent="-355600" lvl="0" marL="457200" marR="0" rtl="0" algn="l">
              <a:lnSpc>
                <a:spcPct val="150000"/>
              </a:lnSpc>
              <a:spcBef>
                <a:spcPts val="0"/>
              </a:spcBef>
              <a:spcAft>
                <a:spcPts val="0"/>
              </a:spcAft>
              <a:buClr>
                <a:srgbClr val="000000"/>
              </a:buClr>
              <a:buSzPts val="2000"/>
              <a:buChar char="●"/>
            </a:pPr>
            <a:r>
              <a:rPr lang="en" sz="2000">
                <a:solidFill>
                  <a:srgbClr val="000000"/>
                </a:solidFill>
                <a:latin typeface="Roboto"/>
                <a:ea typeface="Roboto"/>
                <a:cs typeface="Roboto"/>
                <a:sym typeface="Roboto"/>
              </a:rPr>
              <a:t>Netflix’s total revenue in 2020 </a:t>
            </a:r>
            <a:r>
              <a:rPr b="1" lang="en" sz="2000">
                <a:solidFill>
                  <a:srgbClr val="000000"/>
                </a:solidFill>
                <a:latin typeface="Roboto"/>
                <a:ea typeface="Roboto"/>
                <a:cs typeface="Roboto"/>
                <a:sym typeface="Roboto"/>
              </a:rPr>
              <a:t>$24,996,000,000</a:t>
            </a:r>
            <a:endParaRPr b="1" sz="2000">
              <a:solidFill>
                <a:srgbClr val="000000"/>
              </a:solidFill>
              <a:latin typeface="Roboto"/>
              <a:ea typeface="Roboto"/>
              <a:cs typeface="Roboto"/>
              <a:sym typeface="Roboto"/>
            </a:endParaRPr>
          </a:p>
          <a:p>
            <a:pPr indent="-355600" lvl="0" marL="457200" marR="0" rtl="0" algn="l">
              <a:lnSpc>
                <a:spcPct val="150000"/>
              </a:lnSpc>
              <a:spcBef>
                <a:spcPts val="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Worst movie titles</a:t>
            </a:r>
            <a:r>
              <a:rPr lang="en" sz="2000">
                <a:solidFill>
                  <a:srgbClr val="000000"/>
                </a:solidFill>
              </a:rPr>
              <a:t>*</a:t>
            </a:r>
            <a:r>
              <a:rPr lang="en" sz="2000">
                <a:solidFill>
                  <a:srgbClr val="000000"/>
                </a:solidFill>
                <a:latin typeface="Roboto"/>
                <a:ea typeface="Roboto"/>
                <a:cs typeface="Roboto"/>
                <a:sym typeface="Roboto"/>
              </a:rPr>
              <a:t>:</a:t>
            </a:r>
            <a:endParaRPr sz="2000">
              <a:solidFill>
                <a:srgbClr val="000000"/>
              </a:solidFill>
              <a:latin typeface="Roboto"/>
              <a:ea typeface="Roboto"/>
              <a:cs typeface="Roboto"/>
              <a:sym typeface="Roboto"/>
            </a:endParaRPr>
          </a:p>
          <a:p>
            <a:pPr indent="-342900" lvl="1" marL="914400" marR="0" rtl="0" algn="l">
              <a:lnSpc>
                <a:spcPct val="150000"/>
              </a:lnSpc>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2020 “Cagaster of an Insect Cage”</a:t>
            </a:r>
            <a:endParaRPr sz="1800">
              <a:solidFill>
                <a:srgbClr val="000000"/>
              </a:solidFill>
              <a:latin typeface="Roboto"/>
              <a:ea typeface="Roboto"/>
              <a:cs typeface="Roboto"/>
              <a:sym typeface="Roboto"/>
            </a:endParaRPr>
          </a:p>
          <a:p>
            <a:pPr indent="-342900" lvl="1" marL="914400" marR="0" rtl="0" algn="l">
              <a:lnSpc>
                <a:spcPct val="150000"/>
              </a:lnSpc>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2019 “Don't F**k with Cats…” </a:t>
            </a:r>
            <a:endParaRPr sz="1800">
              <a:solidFill>
                <a:srgbClr val="000000"/>
              </a:solidFill>
              <a:latin typeface="Roboto"/>
              <a:ea typeface="Roboto"/>
              <a:cs typeface="Roboto"/>
              <a:sym typeface="Roboto"/>
            </a:endParaRPr>
          </a:p>
          <a:p>
            <a:pPr indent="-355600" lvl="0" marL="457200" marR="0" rtl="0" algn="l">
              <a:lnSpc>
                <a:spcPct val="150000"/>
              </a:lnSpc>
              <a:spcBef>
                <a:spcPts val="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Kevin’s influence on Swati</a:t>
            </a:r>
            <a:endParaRPr sz="2000">
              <a:solidFill>
                <a:srgbClr val="000000"/>
              </a:solidFill>
            </a:endParaRPr>
          </a:p>
          <a:p>
            <a:pPr indent="0" lvl="0" marL="0" marR="0" rtl="0" algn="l">
              <a:lnSpc>
                <a:spcPct val="115000"/>
              </a:lnSpc>
              <a:spcBef>
                <a:spcPts val="1200"/>
              </a:spcBef>
              <a:spcAft>
                <a:spcPts val="1200"/>
              </a:spcAft>
              <a:buNone/>
            </a:pPr>
            <a:r>
              <a:t/>
            </a:r>
            <a:endParaRPr>
              <a:solidFill>
                <a:srgbClr val="000000"/>
              </a:solidFill>
            </a:endParaRPr>
          </a:p>
        </p:txBody>
      </p:sp>
      <p:pic>
        <p:nvPicPr>
          <p:cNvPr id="278" name="Google Shape;278;p37"/>
          <p:cNvPicPr preferRelativeResize="0"/>
          <p:nvPr/>
        </p:nvPicPr>
        <p:blipFill>
          <a:blip r:embed="rId3">
            <a:alphaModFix/>
          </a:blip>
          <a:stretch>
            <a:fillRect/>
          </a:stretch>
        </p:blipFill>
        <p:spPr>
          <a:xfrm>
            <a:off x="2989450" y="1981950"/>
            <a:ext cx="5725251" cy="2979874"/>
          </a:xfrm>
          <a:prstGeom prst="rect">
            <a:avLst/>
          </a:prstGeom>
          <a:noFill/>
          <a:ln cap="flat" cmpd="sng" w="9525">
            <a:solidFill>
              <a:srgbClr val="CCCCCC"/>
            </a:solidFill>
            <a:prstDash val="solid"/>
            <a:round/>
            <a:headEnd len="sm" w="sm" type="none"/>
            <a:tailEnd len="sm" w="sm" type="none"/>
          </a:ln>
        </p:spPr>
      </p:pic>
      <p:pic>
        <p:nvPicPr>
          <p:cNvPr id="279" name="Google Shape;279;p37"/>
          <p:cNvPicPr preferRelativeResize="0"/>
          <p:nvPr/>
        </p:nvPicPr>
        <p:blipFill>
          <a:blip r:embed="rId4">
            <a:alphaModFix/>
          </a:blip>
          <a:stretch>
            <a:fillRect/>
          </a:stretch>
        </p:blipFill>
        <p:spPr>
          <a:xfrm>
            <a:off x="7929853" y="189775"/>
            <a:ext cx="601275" cy="3647648"/>
          </a:xfrm>
          <a:prstGeom prst="rect">
            <a:avLst/>
          </a:prstGeom>
          <a:noFill/>
          <a:ln>
            <a:noFill/>
          </a:ln>
        </p:spPr>
      </p:pic>
      <p:sp>
        <p:nvSpPr>
          <p:cNvPr id="280" name="Google Shape;280;p37"/>
          <p:cNvSpPr txBox="1"/>
          <p:nvPr/>
        </p:nvSpPr>
        <p:spPr>
          <a:xfrm>
            <a:off x="666900" y="4638725"/>
            <a:ext cx="3905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*Absolutely no data to support this  :-) </a:t>
            </a:r>
            <a:endParaRPr sz="9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11700" y="-5047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022">
                <a:latin typeface="Roboto"/>
                <a:ea typeface="Roboto"/>
                <a:cs typeface="Roboto"/>
                <a:sym typeface="Roboto"/>
              </a:rPr>
              <a:t>Difficulties and Future Study</a:t>
            </a:r>
            <a:endParaRPr b="1" sz="3022">
              <a:latin typeface="Roboto"/>
              <a:ea typeface="Roboto"/>
              <a:cs typeface="Roboto"/>
              <a:sym typeface="Roboto"/>
            </a:endParaRPr>
          </a:p>
        </p:txBody>
      </p:sp>
      <p:pic>
        <p:nvPicPr>
          <p:cNvPr id="286" name="Google Shape;286;p38"/>
          <p:cNvPicPr preferRelativeResize="0"/>
          <p:nvPr/>
        </p:nvPicPr>
        <p:blipFill>
          <a:blip r:embed="rId3">
            <a:alphaModFix/>
          </a:blip>
          <a:stretch>
            <a:fillRect/>
          </a:stretch>
        </p:blipFill>
        <p:spPr>
          <a:xfrm>
            <a:off x="2209450" y="557313"/>
            <a:ext cx="4572000" cy="45861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1762650" y="526350"/>
            <a:ext cx="5618700" cy="375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latin typeface="Roboto"/>
                <a:ea typeface="Roboto"/>
                <a:cs typeface="Roboto"/>
                <a:sym typeface="Roboto"/>
              </a:rPr>
              <a:t>Applause</a:t>
            </a:r>
            <a:endParaRPr b="1">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2263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Motivation &amp; Summary</a:t>
            </a:r>
            <a:endParaRPr b="1"/>
          </a:p>
        </p:txBody>
      </p:sp>
      <p:sp>
        <p:nvSpPr>
          <p:cNvPr id="98" name="Google Shape;98;p15"/>
          <p:cNvSpPr txBox="1"/>
          <p:nvPr>
            <p:ph idx="1" type="body"/>
          </p:nvPr>
        </p:nvSpPr>
        <p:spPr>
          <a:xfrm>
            <a:off x="311700" y="1153325"/>
            <a:ext cx="8520600" cy="3339000"/>
          </a:xfrm>
          <a:prstGeom prst="rect">
            <a:avLst/>
          </a:prstGeom>
        </p:spPr>
        <p:txBody>
          <a:bodyPr anchorCtr="0" anchor="t" bIns="91425" lIns="91425" spcFirstLastPara="1" rIns="91425" wrap="square" tIns="91425">
            <a:normAutofit/>
          </a:bodyPr>
          <a:lstStyle/>
          <a:p>
            <a:pPr indent="-374650" lvl="0" marL="457200" marR="0" rtl="0" algn="l">
              <a:lnSpc>
                <a:spcPct val="150000"/>
              </a:lnSpc>
              <a:spcBef>
                <a:spcPts val="0"/>
              </a:spcBef>
              <a:spcAft>
                <a:spcPts val="0"/>
              </a:spcAft>
              <a:buClr>
                <a:srgbClr val="000000"/>
              </a:buClr>
              <a:buSzPts val="2300"/>
              <a:buChar char="●"/>
            </a:pPr>
            <a:r>
              <a:rPr lang="en" sz="2300">
                <a:solidFill>
                  <a:srgbClr val="000000"/>
                </a:solidFill>
              </a:rPr>
              <a:t>Our project analyzes the trends in Over the Top (OTT) </a:t>
            </a:r>
            <a:r>
              <a:rPr lang="en" sz="2300">
                <a:solidFill>
                  <a:srgbClr val="000000"/>
                </a:solidFill>
              </a:rPr>
              <a:t>movie </a:t>
            </a:r>
            <a:r>
              <a:rPr lang="en" sz="2300">
                <a:solidFill>
                  <a:srgbClr val="000000"/>
                </a:solidFill>
              </a:rPr>
              <a:t>platform viewing habits. </a:t>
            </a:r>
            <a:endParaRPr sz="2300">
              <a:solidFill>
                <a:srgbClr val="000000"/>
              </a:solidFill>
            </a:endParaRPr>
          </a:p>
          <a:p>
            <a:pPr indent="-374650" lvl="0" marL="457200" marR="0" rtl="0" algn="l">
              <a:lnSpc>
                <a:spcPct val="150000"/>
              </a:lnSpc>
              <a:spcBef>
                <a:spcPts val="0"/>
              </a:spcBef>
              <a:spcAft>
                <a:spcPts val="0"/>
              </a:spcAft>
              <a:buClr>
                <a:srgbClr val="000000"/>
              </a:buClr>
              <a:buSzPts val="2300"/>
              <a:buChar char="●"/>
            </a:pPr>
            <a:r>
              <a:rPr lang="en" sz="2300">
                <a:solidFill>
                  <a:srgbClr val="000000"/>
                </a:solidFill>
              </a:rPr>
              <a:t>Today we will examine data between 2019 and 2020 and look for shifts in genre and identify other significant changes in viewing patterns.</a:t>
            </a:r>
            <a:endParaRPr i="1" sz="2300">
              <a:solidFill>
                <a:srgbClr val="0000FF"/>
              </a:solidFill>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16507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Our Questions</a:t>
            </a:r>
            <a:endParaRPr b="1"/>
          </a:p>
        </p:txBody>
      </p:sp>
      <p:sp>
        <p:nvSpPr>
          <p:cNvPr id="104" name="Google Shape;104;p16"/>
          <p:cNvSpPr txBox="1"/>
          <p:nvPr>
            <p:ph idx="1" type="body"/>
          </p:nvPr>
        </p:nvSpPr>
        <p:spPr>
          <a:xfrm>
            <a:off x="311700" y="1153350"/>
            <a:ext cx="8061300" cy="3059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Times New Roman"/>
              <a:buChar char="●"/>
            </a:pPr>
            <a:r>
              <a:rPr lang="en">
                <a:solidFill>
                  <a:srgbClr val="000000"/>
                </a:solidFill>
              </a:rPr>
              <a:t>What were the significant changes or noticeable trends in movies between 2019 to 2020? </a:t>
            </a:r>
            <a:endParaRPr>
              <a:solidFill>
                <a:srgbClr val="000000"/>
              </a:solidFill>
            </a:endParaRPr>
          </a:p>
          <a:p>
            <a:pPr indent="-304800" lvl="0" marL="457200" rtl="0" algn="l">
              <a:spcBef>
                <a:spcPts val="0"/>
              </a:spcBef>
              <a:spcAft>
                <a:spcPts val="0"/>
              </a:spcAft>
              <a:buClr>
                <a:srgbClr val="000000"/>
              </a:buClr>
              <a:buSzPts val="1200"/>
              <a:buFont typeface="Times New Roman"/>
              <a:buChar char="●"/>
            </a:pPr>
            <a:r>
              <a:rPr lang="en">
                <a:solidFill>
                  <a:srgbClr val="000000"/>
                </a:solidFill>
              </a:rPr>
              <a:t>What were the most/least popular genres?</a:t>
            </a:r>
            <a:endParaRPr>
              <a:solidFill>
                <a:srgbClr val="000000"/>
              </a:solidFill>
            </a:endParaRPr>
          </a:p>
          <a:p>
            <a:pPr indent="-304800" lvl="0" marL="457200" rtl="0" algn="l">
              <a:spcBef>
                <a:spcPts val="0"/>
              </a:spcBef>
              <a:spcAft>
                <a:spcPts val="0"/>
              </a:spcAft>
              <a:buClr>
                <a:srgbClr val="000000"/>
              </a:buClr>
              <a:buSzPts val="1200"/>
              <a:buFont typeface="Times New Roman"/>
              <a:buChar char="●"/>
            </a:pPr>
            <a:r>
              <a:rPr lang="en">
                <a:solidFill>
                  <a:srgbClr val="000000"/>
                </a:solidFill>
              </a:rPr>
              <a:t>What was the total revenue made by the industry in 2019 vs 2020?</a:t>
            </a:r>
            <a:endParaRPr>
              <a:solidFill>
                <a:srgbClr val="000000"/>
              </a:solidFill>
            </a:endParaRPr>
          </a:p>
          <a:p>
            <a:pPr indent="-304800" lvl="0" marL="457200" rtl="0" algn="l">
              <a:spcBef>
                <a:spcPts val="0"/>
              </a:spcBef>
              <a:spcAft>
                <a:spcPts val="0"/>
              </a:spcAft>
              <a:buClr>
                <a:srgbClr val="000000"/>
              </a:buClr>
              <a:buSzPts val="1200"/>
              <a:buFont typeface="Times New Roman"/>
              <a:buChar char="●"/>
            </a:pPr>
            <a:r>
              <a:rPr lang="en">
                <a:solidFill>
                  <a:srgbClr val="000000"/>
                </a:solidFill>
              </a:rPr>
              <a:t>Are there any correlations between ratings and watch volumes?</a:t>
            </a:r>
            <a:endParaRPr strike="sngStrike">
              <a:solidFill>
                <a:srgbClr val="000000"/>
              </a:solidFill>
            </a:endParaRPr>
          </a:p>
          <a:p>
            <a:pPr indent="-304800" lvl="0" marL="457200" rtl="0" algn="l">
              <a:spcBef>
                <a:spcPts val="0"/>
              </a:spcBef>
              <a:spcAft>
                <a:spcPts val="0"/>
              </a:spcAft>
              <a:buClr>
                <a:srgbClr val="000000"/>
              </a:buClr>
              <a:buSzPts val="1200"/>
              <a:buFont typeface="Times New Roman"/>
              <a:buChar char="●"/>
            </a:pPr>
            <a:r>
              <a:rPr lang="en">
                <a:solidFill>
                  <a:srgbClr val="000000"/>
                </a:solidFill>
              </a:rPr>
              <a:t>What future predictions can we make based on 2020 data patterns?</a:t>
            </a:r>
            <a:endParaRPr>
              <a:solidFill>
                <a:srgbClr val="000000"/>
              </a:solidFill>
            </a:endParaRPr>
          </a:p>
          <a:p>
            <a:pPr indent="-304800" lvl="0" marL="457200" marR="0" rtl="0" algn="l">
              <a:lnSpc>
                <a:spcPct val="115000"/>
              </a:lnSpc>
              <a:spcBef>
                <a:spcPts val="0"/>
              </a:spcBef>
              <a:spcAft>
                <a:spcPts val="0"/>
              </a:spcAft>
              <a:buClr>
                <a:srgbClr val="0000FF"/>
              </a:buClr>
              <a:buSzPts val="1200"/>
              <a:buFont typeface="Times New Roman"/>
              <a:buChar char="●"/>
            </a:pPr>
            <a:r>
              <a:rPr lang="en">
                <a:solidFill>
                  <a:srgbClr val="0000FF"/>
                </a:solidFill>
              </a:rPr>
              <a:t>Can we correlate viewing habits with COVID-19 cases?</a:t>
            </a:r>
            <a:endParaRPr>
              <a:solidFill>
                <a:srgbClr val="0000FF"/>
              </a:solidFill>
            </a:endParaRPr>
          </a:p>
          <a:p>
            <a:pPr indent="-304800" lvl="0" marL="457200" marR="0" rtl="0" algn="l">
              <a:lnSpc>
                <a:spcPct val="115000"/>
              </a:lnSpc>
              <a:spcBef>
                <a:spcPts val="0"/>
              </a:spcBef>
              <a:spcAft>
                <a:spcPts val="0"/>
              </a:spcAft>
              <a:buClr>
                <a:srgbClr val="0000FF"/>
              </a:buClr>
              <a:buSzPts val="1200"/>
              <a:buFont typeface="Times New Roman"/>
              <a:buChar char="●"/>
            </a:pPr>
            <a:r>
              <a:rPr lang="en">
                <a:solidFill>
                  <a:srgbClr val="0000FF"/>
                </a:solidFill>
              </a:rPr>
              <a:t>Was there a trend in COVID-19 cases and Netflix subscriptions?</a:t>
            </a:r>
            <a:endParaRPr>
              <a:solidFill>
                <a:srgbClr val="0000FF"/>
              </a:solidFill>
            </a:endParaRPr>
          </a:p>
        </p:txBody>
      </p:sp>
      <p:sp>
        <p:nvSpPr>
          <p:cNvPr id="105" name="Google Shape;105;p16"/>
          <p:cNvSpPr txBox="1"/>
          <p:nvPr/>
        </p:nvSpPr>
        <p:spPr>
          <a:xfrm>
            <a:off x="280325" y="4374900"/>
            <a:ext cx="6126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latin typeface="Roboto"/>
                <a:ea typeface="Roboto"/>
                <a:cs typeface="Roboto"/>
                <a:sym typeface="Roboto"/>
              </a:rPr>
              <a:t>Data Sources: </a:t>
            </a:r>
            <a:r>
              <a:rPr lang="en">
                <a:latin typeface="Roboto"/>
                <a:ea typeface="Roboto"/>
                <a:cs typeface="Roboto"/>
                <a:sym typeface="Roboto"/>
              </a:rPr>
              <a:t>IMDB/TMDB/Flixit/Statista Netflix	</a:t>
            </a:r>
            <a:r>
              <a:rPr lang="en">
                <a:solidFill>
                  <a:srgbClr val="0000FF"/>
                </a:solidFill>
                <a:latin typeface="Roboto"/>
                <a:ea typeface="Roboto"/>
                <a:cs typeface="Roboto"/>
                <a:sym typeface="Roboto"/>
              </a:rPr>
              <a:t>Worldometer Covid</a:t>
            </a:r>
            <a:endParaRPr sz="1000">
              <a:solidFill>
                <a:srgbClr val="0000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241625"/>
            <a:ext cx="8520600" cy="6078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b="1" lang="en"/>
              <a:t>Hypothesis</a:t>
            </a:r>
            <a:endParaRPr b="1"/>
          </a:p>
        </p:txBody>
      </p:sp>
      <p:sp>
        <p:nvSpPr>
          <p:cNvPr id="111" name="Google Shape;111;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lang="en">
                <a:solidFill>
                  <a:srgbClr val="000000"/>
                </a:solidFill>
              </a:rPr>
              <a:t>Do </a:t>
            </a:r>
            <a:r>
              <a:rPr b="1" lang="en">
                <a:solidFill>
                  <a:srgbClr val="000000"/>
                </a:solidFill>
              </a:rPr>
              <a:t>we accept or reject the null hypothesis?</a:t>
            </a:r>
            <a:endParaRPr sz="1200" u="sng">
              <a:solidFill>
                <a:srgbClr val="000000"/>
              </a:solidFill>
              <a:latin typeface="Times New Roman"/>
              <a:ea typeface="Times New Roman"/>
              <a:cs typeface="Times New Roman"/>
              <a:sym typeface="Times New Roman"/>
            </a:endParaRPr>
          </a:p>
          <a:p>
            <a:pPr indent="-342900" lvl="0" marL="457200" rtl="0" algn="just">
              <a:lnSpc>
                <a:spcPct val="100000"/>
              </a:lnSpc>
              <a:spcBef>
                <a:spcPts val="1200"/>
              </a:spcBef>
              <a:spcAft>
                <a:spcPts val="0"/>
              </a:spcAft>
              <a:buClr>
                <a:srgbClr val="000000"/>
              </a:buClr>
              <a:buSzPts val="1800"/>
              <a:buChar char="●"/>
            </a:pPr>
            <a:r>
              <a:rPr lang="en">
                <a:solidFill>
                  <a:srgbClr val="000000"/>
                </a:solidFill>
              </a:rPr>
              <a:t>H</a:t>
            </a:r>
            <a:r>
              <a:rPr baseline="-25000" lang="en">
                <a:solidFill>
                  <a:srgbClr val="000000"/>
                </a:solidFill>
              </a:rPr>
              <a:t>0 : </a:t>
            </a:r>
            <a:r>
              <a:rPr lang="en">
                <a:solidFill>
                  <a:srgbClr val="000000"/>
                </a:solidFill>
              </a:rPr>
              <a:t>The number of ratings of a given genre has no relationship to the number of movie votes in that genre.</a:t>
            </a:r>
            <a:endParaRPr>
              <a:solidFill>
                <a:srgbClr val="000000"/>
              </a:solidFill>
            </a:endParaRPr>
          </a:p>
          <a:p>
            <a:pPr indent="0" lvl="0" marL="914400" rtl="0" algn="just">
              <a:lnSpc>
                <a:spcPct val="100000"/>
              </a:lnSpc>
              <a:spcBef>
                <a:spcPts val="0"/>
              </a:spcBef>
              <a:spcAft>
                <a:spcPts val="0"/>
              </a:spcAft>
              <a:buNone/>
            </a:pPr>
            <a:r>
              <a:t/>
            </a:r>
            <a:endParaRPr>
              <a:solidFill>
                <a:srgbClr val="000000"/>
              </a:solidFill>
            </a:endParaRPr>
          </a:p>
          <a:p>
            <a:pPr indent="-342900" lvl="0" marL="457200" rtl="0" algn="just">
              <a:lnSpc>
                <a:spcPct val="100000"/>
              </a:lnSpc>
              <a:spcBef>
                <a:spcPts val="0"/>
              </a:spcBef>
              <a:spcAft>
                <a:spcPts val="0"/>
              </a:spcAft>
              <a:buClr>
                <a:srgbClr val="000000"/>
              </a:buClr>
              <a:buSzPts val="1800"/>
              <a:buChar char="●"/>
            </a:pPr>
            <a:r>
              <a:rPr lang="en">
                <a:solidFill>
                  <a:srgbClr val="000000"/>
                </a:solidFill>
              </a:rPr>
              <a:t>H</a:t>
            </a:r>
            <a:r>
              <a:rPr baseline="-25000" lang="en">
                <a:solidFill>
                  <a:srgbClr val="000000"/>
                </a:solidFill>
              </a:rPr>
              <a:t>a</a:t>
            </a:r>
            <a:r>
              <a:rPr lang="en">
                <a:solidFill>
                  <a:srgbClr val="000000"/>
                </a:solidFill>
              </a:rPr>
              <a:t>: The number of ratings of a given genre has a strong positive relationship to the number of movie votes in that genre.</a:t>
            </a:r>
            <a:endParaRPr sz="2400">
              <a:solidFill>
                <a:srgbClr val="000000"/>
              </a:solidFill>
            </a:endParaRPr>
          </a:p>
          <a:p>
            <a:pPr indent="0" lvl="0" marL="0" rtl="0" algn="l">
              <a:spcBef>
                <a:spcPts val="0"/>
              </a:spcBef>
              <a:spcAft>
                <a:spcPts val="1200"/>
              </a:spcAft>
              <a:buNone/>
            </a:pPr>
            <a:r>
              <a:t/>
            </a:r>
            <a:endParaRPr b="1"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226300"/>
            <a:ext cx="8520600" cy="607800"/>
          </a:xfrm>
          <a:prstGeom prst="rect">
            <a:avLst/>
          </a:prstGeom>
        </p:spPr>
        <p:txBody>
          <a:bodyPr anchorCtr="0" anchor="t" bIns="91425" lIns="91425" spcFirstLastPara="1" rIns="91425" wrap="square" tIns="91425">
            <a:normAutofit fontScale="90000"/>
          </a:bodyPr>
          <a:lstStyle/>
          <a:p>
            <a:pPr indent="0" lvl="0" marL="2286000" rtl="0" algn="l">
              <a:spcBef>
                <a:spcPts val="0"/>
              </a:spcBef>
              <a:spcAft>
                <a:spcPts val="0"/>
              </a:spcAft>
              <a:buNone/>
            </a:pPr>
            <a:r>
              <a:rPr b="1" lang="en"/>
              <a:t>Data Analysis Process</a:t>
            </a:r>
            <a:endParaRPr b="1"/>
          </a:p>
        </p:txBody>
      </p:sp>
      <p:sp>
        <p:nvSpPr>
          <p:cNvPr id="117" name="Google Shape;117;p18"/>
          <p:cNvSpPr txBox="1"/>
          <p:nvPr>
            <p:ph idx="1" type="body"/>
          </p:nvPr>
        </p:nvSpPr>
        <p:spPr>
          <a:xfrm>
            <a:off x="233200" y="1229875"/>
            <a:ext cx="8520600" cy="3339000"/>
          </a:xfrm>
          <a:prstGeom prst="rect">
            <a:avLst/>
          </a:prstGeom>
        </p:spPr>
        <p:txBody>
          <a:bodyPr anchorCtr="0" anchor="t" bIns="91425" lIns="91425" spcFirstLastPara="1" rIns="91425" wrap="square" tIns="91425">
            <a:normAutofit lnSpcReduction="10000"/>
          </a:bodyPr>
          <a:lstStyle/>
          <a:p>
            <a:pPr indent="-358775" lvl="0" marL="457200" rtl="0" algn="l">
              <a:lnSpc>
                <a:spcPct val="150000"/>
              </a:lnSpc>
              <a:spcBef>
                <a:spcPts val="0"/>
              </a:spcBef>
              <a:spcAft>
                <a:spcPts val="0"/>
              </a:spcAft>
              <a:buClr>
                <a:srgbClr val="000000"/>
              </a:buClr>
              <a:buSzPts val="2050"/>
              <a:buChar char="●"/>
            </a:pPr>
            <a:r>
              <a:rPr b="1" lang="en" sz="2050">
                <a:solidFill>
                  <a:srgbClr val="000000"/>
                </a:solidFill>
              </a:rPr>
              <a:t>Step 1: We Explored and Visualized Data	</a:t>
            </a:r>
            <a:endParaRPr b="1" sz="2050">
              <a:solidFill>
                <a:srgbClr val="000000"/>
              </a:solidFill>
            </a:endParaRPr>
          </a:p>
          <a:p>
            <a:pPr indent="-358775" lvl="0" marL="457200" rtl="0" algn="l">
              <a:lnSpc>
                <a:spcPct val="150000"/>
              </a:lnSpc>
              <a:spcBef>
                <a:spcPts val="0"/>
              </a:spcBef>
              <a:spcAft>
                <a:spcPts val="0"/>
              </a:spcAft>
              <a:buClr>
                <a:srgbClr val="000000"/>
              </a:buClr>
              <a:buSzPts val="2050"/>
              <a:buChar char="●"/>
            </a:pPr>
            <a:r>
              <a:rPr b="1" lang="en" sz="2050">
                <a:solidFill>
                  <a:srgbClr val="000000"/>
                </a:solidFill>
              </a:rPr>
              <a:t>Step 2: Data Mining</a:t>
            </a:r>
            <a:endParaRPr b="1" sz="2050">
              <a:solidFill>
                <a:srgbClr val="000000"/>
              </a:solidFill>
            </a:endParaRPr>
          </a:p>
          <a:p>
            <a:pPr indent="-358775" lvl="0" marL="457200" rtl="0" algn="l">
              <a:lnSpc>
                <a:spcPct val="150000"/>
              </a:lnSpc>
              <a:spcBef>
                <a:spcPts val="0"/>
              </a:spcBef>
              <a:spcAft>
                <a:spcPts val="0"/>
              </a:spcAft>
              <a:buClr>
                <a:srgbClr val="000000"/>
              </a:buClr>
              <a:buSzPts val="2050"/>
              <a:buChar char="●"/>
            </a:pPr>
            <a:r>
              <a:rPr b="1" lang="en" sz="2050">
                <a:solidFill>
                  <a:srgbClr val="000000"/>
                </a:solidFill>
              </a:rPr>
              <a:t>Step 3: Build Models</a:t>
            </a:r>
            <a:endParaRPr b="1" sz="2050">
              <a:solidFill>
                <a:srgbClr val="000000"/>
              </a:solidFill>
            </a:endParaRPr>
          </a:p>
          <a:p>
            <a:pPr indent="-358775" lvl="0" marL="457200" rtl="0" algn="l">
              <a:lnSpc>
                <a:spcPct val="150000"/>
              </a:lnSpc>
              <a:spcBef>
                <a:spcPts val="0"/>
              </a:spcBef>
              <a:spcAft>
                <a:spcPts val="0"/>
              </a:spcAft>
              <a:buClr>
                <a:srgbClr val="000000"/>
              </a:buClr>
              <a:buSzPts val="2050"/>
              <a:buChar char="●"/>
            </a:pPr>
            <a:r>
              <a:rPr b="1" lang="en" sz="2050">
                <a:solidFill>
                  <a:srgbClr val="000000"/>
                </a:solidFill>
              </a:rPr>
              <a:t>Step 4: Generate Results and Optimize Data</a:t>
            </a:r>
            <a:endParaRPr b="1" sz="2050">
              <a:solidFill>
                <a:srgbClr val="000000"/>
              </a:solidFill>
            </a:endParaRPr>
          </a:p>
          <a:p>
            <a:pPr indent="-358775" lvl="0" marL="457200" rtl="0" algn="l">
              <a:lnSpc>
                <a:spcPct val="150000"/>
              </a:lnSpc>
              <a:spcBef>
                <a:spcPts val="0"/>
              </a:spcBef>
              <a:spcAft>
                <a:spcPts val="0"/>
              </a:spcAft>
              <a:buClr>
                <a:srgbClr val="000000"/>
              </a:buClr>
              <a:buSzPts val="2050"/>
              <a:buChar char="●"/>
            </a:pPr>
            <a:r>
              <a:rPr b="1" lang="en" sz="2050">
                <a:solidFill>
                  <a:srgbClr val="000000"/>
                </a:solidFill>
              </a:rPr>
              <a:t>Step 5: Validate Results</a:t>
            </a:r>
            <a:endParaRPr b="1" sz="2050">
              <a:solidFill>
                <a:srgbClr val="000000"/>
              </a:solidFill>
            </a:endParaRPr>
          </a:p>
          <a:p>
            <a:pPr indent="-358775" lvl="0" marL="457200" rtl="0" algn="l">
              <a:lnSpc>
                <a:spcPct val="150000"/>
              </a:lnSpc>
              <a:spcBef>
                <a:spcPts val="0"/>
              </a:spcBef>
              <a:spcAft>
                <a:spcPts val="0"/>
              </a:spcAft>
              <a:buClr>
                <a:srgbClr val="000000"/>
              </a:buClr>
              <a:buSzPts val="2050"/>
              <a:buChar char="●"/>
            </a:pPr>
            <a:r>
              <a:rPr b="1" lang="en" sz="2050">
                <a:solidFill>
                  <a:srgbClr val="000000"/>
                </a:solidFill>
              </a:rPr>
              <a:t>Step 6: Process and Clean Data</a:t>
            </a:r>
            <a:endParaRPr b="1" sz="2050">
              <a:solidFill>
                <a:srgbClr val="000000"/>
              </a:solidFill>
            </a:endParaRPr>
          </a:p>
          <a:p>
            <a:pPr indent="0" lvl="0" marL="0" rtl="0" algn="l">
              <a:spcBef>
                <a:spcPts val="1200"/>
              </a:spcBef>
              <a:spcAft>
                <a:spcPts val="1200"/>
              </a:spcAft>
              <a:buNone/>
            </a:pPr>
            <a:r>
              <a:t/>
            </a:r>
            <a:endParaRPr b="1"/>
          </a:p>
        </p:txBody>
      </p:sp>
      <p:pic>
        <p:nvPicPr>
          <p:cNvPr id="118" name="Google Shape;118;p18"/>
          <p:cNvPicPr preferRelativeResize="0"/>
          <p:nvPr/>
        </p:nvPicPr>
        <p:blipFill>
          <a:blip r:embed="rId3">
            <a:alphaModFix/>
          </a:blip>
          <a:stretch>
            <a:fillRect/>
          </a:stretch>
        </p:blipFill>
        <p:spPr>
          <a:xfrm>
            <a:off x="6065725" y="1330475"/>
            <a:ext cx="2766577" cy="3137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211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Covid-19 &amp; Subscription Data</a:t>
            </a:r>
            <a:endParaRPr b="1"/>
          </a:p>
        </p:txBody>
      </p:sp>
      <p:grpSp>
        <p:nvGrpSpPr>
          <p:cNvPr id="124" name="Google Shape;124;p19"/>
          <p:cNvGrpSpPr/>
          <p:nvPr/>
        </p:nvGrpSpPr>
        <p:grpSpPr>
          <a:xfrm>
            <a:off x="5632317" y="1189775"/>
            <a:ext cx="3305700" cy="3483050"/>
            <a:chOff x="5632317" y="1189775"/>
            <a:chExt cx="3305700" cy="3483050"/>
          </a:xfrm>
        </p:grpSpPr>
        <p:sp>
          <p:nvSpPr>
            <p:cNvPr id="125" name="Google Shape;125;p19"/>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Overlay Plots</a:t>
              </a:r>
              <a:endParaRPr>
                <a:solidFill>
                  <a:srgbClr val="FFFFFF"/>
                </a:solidFill>
                <a:latin typeface="Roboto"/>
                <a:ea typeface="Roboto"/>
                <a:cs typeface="Roboto"/>
                <a:sym typeface="Roboto"/>
              </a:endParaRPr>
            </a:p>
          </p:txBody>
        </p:sp>
        <p:sp>
          <p:nvSpPr>
            <p:cNvPr id="126" name="Google Shape;126;p19"/>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Plotted COVID-19 Data &amp; Netflix Plots for 2020.</a:t>
              </a:r>
              <a:endParaRPr sz="1500">
                <a:latin typeface="Roboto"/>
                <a:ea typeface="Roboto"/>
                <a:cs typeface="Roboto"/>
                <a:sym typeface="Roboto"/>
              </a:endParaRPr>
            </a:p>
          </p:txBody>
        </p:sp>
      </p:grpSp>
      <p:grpSp>
        <p:nvGrpSpPr>
          <p:cNvPr id="127" name="Google Shape;127;p19"/>
          <p:cNvGrpSpPr/>
          <p:nvPr/>
        </p:nvGrpSpPr>
        <p:grpSpPr>
          <a:xfrm>
            <a:off x="0" y="1189989"/>
            <a:ext cx="3546900" cy="3482836"/>
            <a:chOff x="0" y="1189989"/>
            <a:chExt cx="3546900" cy="3482836"/>
          </a:xfrm>
        </p:grpSpPr>
        <p:sp>
          <p:nvSpPr>
            <p:cNvPr id="128" name="Google Shape;128;p19"/>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COVID-19 Data 2020</a:t>
              </a:r>
              <a:endParaRPr>
                <a:solidFill>
                  <a:srgbClr val="FFFFFF"/>
                </a:solidFill>
                <a:latin typeface="Roboto"/>
                <a:ea typeface="Roboto"/>
                <a:cs typeface="Roboto"/>
                <a:sym typeface="Roboto"/>
              </a:endParaRPr>
            </a:p>
          </p:txBody>
        </p:sp>
        <p:sp>
          <p:nvSpPr>
            <p:cNvPr id="129" name="Google Shape;129;p19"/>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Worldometer.com</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Manually created CSV file.</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Imported Data file</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Plotted Data</a:t>
              </a:r>
              <a:endParaRPr sz="1500">
                <a:latin typeface="Roboto"/>
                <a:ea typeface="Roboto"/>
                <a:cs typeface="Roboto"/>
                <a:sym typeface="Roboto"/>
              </a:endParaRPr>
            </a:p>
          </p:txBody>
        </p:sp>
      </p:grpSp>
      <p:grpSp>
        <p:nvGrpSpPr>
          <p:cNvPr id="130" name="Google Shape;130;p19"/>
          <p:cNvGrpSpPr/>
          <p:nvPr/>
        </p:nvGrpSpPr>
        <p:grpSpPr>
          <a:xfrm>
            <a:off x="2944204" y="1189775"/>
            <a:ext cx="3305700" cy="3483050"/>
            <a:chOff x="2944204" y="1189775"/>
            <a:chExt cx="3305700" cy="3483050"/>
          </a:xfrm>
        </p:grpSpPr>
        <p:sp>
          <p:nvSpPr>
            <p:cNvPr id="131" name="Google Shape;131;p19"/>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Netflix Subscriptions &amp; Revenue 2019 &amp; 2020</a:t>
              </a:r>
              <a:endParaRPr>
                <a:solidFill>
                  <a:srgbClr val="FFFFFF"/>
                </a:solidFill>
                <a:latin typeface="Roboto"/>
                <a:ea typeface="Roboto"/>
                <a:cs typeface="Roboto"/>
                <a:sym typeface="Roboto"/>
              </a:endParaRPr>
            </a:p>
          </p:txBody>
        </p:sp>
        <p:sp>
          <p:nvSpPr>
            <p:cNvPr id="132" name="Google Shape;132;p19"/>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Manually created XLSX file from Multiple sources.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Ensured same Date format as COVID-19 Dataset.</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Plotted Data</a:t>
              </a:r>
              <a:endParaRPr sz="1500">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00" y="137775"/>
            <a:ext cx="8520600" cy="879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Movie Data - </a:t>
            </a:r>
            <a:r>
              <a:rPr b="1" lang="en"/>
              <a:t>Retrieved and Prepared Data for Analysis</a:t>
            </a:r>
            <a:endParaRPr b="1"/>
          </a:p>
        </p:txBody>
      </p:sp>
      <p:grpSp>
        <p:nvGrpSpPr>
          <p:cNvPr id="138" name="Google Shape;138;p20"/>
          <p:cNvGrpSpPr/>
          <p:nvPr/>
        </p:nvGrpSpPr>
        <p:grpSpPr>
          <a:xfrm>
            <a:off x="5632317" y="1189775"/>
            <a:ext cx="3305700" cy="3483050"/>
            <a:chOff x="5632317" y="1189775"/>
            <a:chExt cx="3305700" cy="3483050"/>
          </a:xfrm>
        </p:grpSpPr>
        <p:sp>
          <p:nvSpPr>
            <p:cNvPr id="139" name="Google Shape;139;p20"/>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Formatted Data</a:t>
              </a:r>
              <a:endParaRPr>
                <a:solidFill>
                  <a:srgbClr val="FFFFFF"/>
                </a:solidFill>
                <a:latin typeface="Roboto"/>
                <a:ea typeface="Roboto"/>
                <a:cs typeface="Roboto"/>
                <a:sym typeface="Roboto"/>
              </a:endParaRPr>
            </a:p>
          </p:txBody>
        </p:sp>
        <p:sp>
          <p:nvSpPr>
            <p:cNvPr id="140" name="Google Shape;140;p20"/>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Formatted all data types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MovieID, Title, Genre = “object”</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Votes, Rating = “float”</a:t>
              </a:r>
              <a:endParaRPr>
                <a:latin typeface="Roboto"/>
                <a:ea typeface="Roboto"/>
                <a:cs typeface="Roboto"/>
                <a:sym typeface="Roboto"/>
              </a:endParaRPr>
            </a:p>
          </p:txBody>
        </p:sp>
      </p:grpSp>
      <p:grpSp>
        <p:nvGrpSpPr>
          <p:cNvPr id="141" name="Google Shape;141;p20"/>
          <p:cNvGrpSpPr/>
          <p:nvPr/>
        </p:nvGrpSpPr>
        <p:grpSpPr>
          <a:xfrm>
            <a:off x="0" y="1189989"/>
            <a:ext cx="3546900" cy="3482836"/>
            <a:chOff x="0" y="1189989"/>
            <a:chExt cx="3546900" cy="3482836"/>
          </a:xfrm>
        </p:grpSpPr>
        <p:sp>
          <p:nvSpPr>
            <p:cNvPr id="142" name="Google Shape;142;p20"/>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Retrieved Date &amp; Created Data Frame</a:t>
              </a:r>
              <a:endParaRPr>
                <a:solidFill>
                  <a:srgbClr val="FFFFFF"/>
                </a:solidFill>
                <a:latin typeface="Roboto"/>
                <a:ea typeface="Roboto"/>
                <a:cs typeface="Roboto"/>
                <a:sym typeface="Roboto"/>
              </a:endParaRPr>
            </a:p>
          </p:txBody>
        </p:sp>
        <p:sp>
          <p:nvSpPr>
            <p:cNvPr id="143" name="Google Shape;143;p20"/>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Imported</a:t>
              </a:r>
              <a:r>
                <a:rPr lang="en">
                  <a:latin typeface="Roboto"/>
                  <a:ea typeface="Roboto"/>
                  <a:cs typeface="Roboto"/>
                  <a:sym typeface="Roboto"/>
                </a:rPr>
                <a:t> mo</a:t>
              </a:r>
              <a:r>
                <a:rPr lang="en" sz="1300">
                  <a:latin typeface="Roboto"/>
                  <a:ea typeface="Roboto"/>
                  <a:cs typeface="Roboto"/>
                  <a:sym typeface="Roboto"/>
                </a:rPr>
                <a:t>vie data from 2 data sources: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Flixible web-scrape (put into .csv file)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OMDB API. </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Both datasets combined into one dataframe.</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Key data included: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Movie</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Votes</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Ratings</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Genres</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144" name="Google Shape;144;p20"/>
          <p:cNvGrpSpPr/>
          <p:nvPr/>
        </p:nvGrpSpPr>
        <p:grpSpPr>
          <a:xfrm>
            <a:off x="2944204" y="1189775"/>
            <a:ext cx="3305700" cy="3456675"/>
            <a:chOff x="2944204" y="1189775"/>
            <a:chExt cx="3305700" cy="3456675"/>
          </a:xfrm>
        </p:grpSpPr>
        <p:sp>
          <p:nvSpPr>
            <p:cNvPr id="145" name="Google Shape;145;p20"/>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Cleaned Data</a:t>
              </a:r>
              <a:endParaRPr>
                <a:solidFill>
                  <a:srgbClr val="FFFFFF"/>
                </a:solidFill>
                <a:latin typeface="Roboto"/>
                <a:ea typeface="Roboto"/>
                <a:cs typeface="Roboto"/>
                <a:sym typeface="Roboto"/>
              </a:endParaRPr>
            </a:p>
          </p:txBody>
        </p:sp>
        <p:sp>
          <p:nvSpPr>
            <p:cNvPr id="146" name="Google Shape;146;p20"/>
            <p:cNvSpPr txBox="1"/>
            <p:nvPr/>
          </p:nvSpPr>
          <p:spPr>
            <a:xfrm>
              <a:off x="3453899" y="2030750"/>
              <a:ext cx="2236200" cy="2615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lang="en" sz="1500">
                  <a:latin typeface="Roboto"/>
                  <a:ea typeface="Roboto"/>
                  <a:cs typeface="Roboto"/>
                  <a:sym typeface="Roboto"/>
                </a:rPr>
                <a:t>D</a:t>
              </a:r>
              <a:r>
                <a:rPr lang="en" sz="1500">
                  <a:latin typeface="Roboto"/>
                  <a:ea typeface="Roboto"/>
                  <a:cs typeface="Roboto"/>
                  <a:sym typeface="Roboto"/>
                </a:rPr>
                <a:t>ropped incomplete Data Rows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Removed duplicacy</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Removed commas</a:t>
              </a:r>
              <a:endParaRPr sz="15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211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Movie Data - </a:t>
            </a:r>
            <a:r>
              <a:rPr b="1" lang="en"/>
              <a:t>Analysis &amp; Plots</a:t>
            </a:r>
            <a:endParaRPr b="1"/>
          </a:p>
        </p:txBody>
      </p:sp>
      <p:grpSp>
        <p:nvGrpSpPr>
          <p:cNvPr id="152" name="Google Shape;152;p21"/>
          <p:cNvGrpSpPr/>
          <p:nvPr/>
        </p:nvGrpSpPr>
        <p:grpSpPr>
          <a:xfrm>
            <a:off x="5632317" y="1189775"/>
            <a:ext cx="3305700" cy="3483050"/>
            <a:chOff x="5632317" y="1189775"/>
            <a:chExt cx="3305700" cy="3483050"/>
          </a:xfrm>
        </p:grpSpPr>
        <p:sp>
          <p:nvSpPr>
            <p:cNvPr id="153" name="Google Shape;153;p21"/>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Merged CV &amp; Subscriptions Data &amp; Conclusions</a:t>
              </a:r>
              <a:endParaRPr>
                <a:solidFill>
                  <a:srgbClr val="FFFFFF"/>
                </a:solidFill>
                <a:latin typeface="Roboto"/>
                <a:ea typeface="Roboto"/>
                <a:cs typeface="Roboto"/>
                <a:sym typeface="Roboto"/>
              </a:endParaRPr>
            </a:p>
          </p:txBody>
        </p:sp>
        <p:sp>
          <p:nvSpPr>
            <p:cNvPr id="154" name="Google Shape;154;p21"/>
            <p:cNvSpPr txBox="1"/>
            <p:nvPr/>
          </p:nvSpPr>
          <p:spPr>
            <a:xfrm>
              <a:off x="6041700" y="2057125"/>
              <a:ext cx="2508300" cy="2615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lang="en" sz="1500">
                  <a:latin typeface="Roboto"/>
                  <a:ea typeface="Roboto"/>
                  <a:cs typeface="Roboto"/>
                  <a:sym typeface="Roboto"/>
                </a:rPr>
                <a:t>Analyzed information and wrote conclusions</a:t>
              </a:r>
              <a:endParaRPr sz="1500">
                <a:latin typeface="Roboto"/>
                <a:ea typeface="Roboto"/>
                <a:cs typeface="Roboto"/>
                <a:sym typeface="Roboto"/>
              </a:endParaRPr>
            </a:p>
          </p:txBody>
        </p:sp>
      </p:grpSp>
      <p:grpSp>
        <p:nvGrpSpPr>
          <p:cNvPr id="155" name="Google Shape;155;p21"/>
          <p:cNvGrpSpPr/>
          <p:nvPr/>
        </p:nvGrpSpPr>
        <p:grpSpPr>
          <a:xfrm>
            <a:off x="0" y="1189989"/>
            <a:ext cx="3546900" cy="3482836"/>
            <a:chOff x="0" y="1189989"/>
            <a:chExt cx="3546900" cy="3482836"/>
          </a:xfrm>
        </p:grpSpPr>
        <p:sp>
          <p:nvSpPr>
            <p:cNvPr id="156" name="Google Shape;156;p21"/>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Created Calculations &amp; Summaries</a:t>
              </a:r>
              <a:endParaRPr>
                <a:solidFill>
                  <a:srgbClr val="FFFFFF"/>
                </a:solidFill>
                <a:latin typeface="Roboto"/>
                <a:ea typeface="Roboto"/>
                <a:cs typeface="Roboto"/>
                <a:sym typeface="Roboto"/>
              </a:endParaRPr>
            </a:p>
          </p:txBody>
        </p:sp>
        <p:sp>
          <p:nvSpPr>
            <p:cNvPr id="157" name="Google Shape;157;p21"/>
            <p:cNvSpPr txBox="1"/>
            <p:nvPr/>
          </p:nvSpPr>
          <p:spPr>
            <a:xfrm>
              <a:off x="311700" y="2057125"/>
              <a:ext cx="2798100" cy="2615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lang="en" sz="1500">
                  <a:latin typeface="Roboto"/>
                  <a:ea typeface="Roboto"/>
                  <a:cs typeface="Roboto"/>
                  <a:sym typeface="Roboto"/>
                </a:rPr>
                <a:t>Created calculations:  to determine votes by genre</a:t>
              </a:r>
              <a:endParaRPr sz="15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500">
                  <a:latin typeface="Roboto"/>
                  <a:ea typeface="Roboto"/>
                  <a:cs typeface="Roboto"/>
                  <a:sym typeface="Roboto"/>
                </a:rPr>
                <a:t>Summarized data for votes by genre and ratings</a:t>
              </a:r>
              <a:br>
                <a:rPr lang="en" sz="1300">
                  <a:latin typeface="Roboto"/>
                  <a:ea typeface="Roboto"/>
                  <a:cs typeface="Roboto"/>
                  <a:sym typeface="Roboto"/>
                </a:rPr>
              </a:b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158" name="Google Shape;158;p21"/>
          <p:cNvGrpSpPr/>
          <p:nvPr/>
        </p:nvGrpSpPr>
        <p:grpSpPr>
          <a:xfrm>
            <a:off x="2944204" y="1189775"/>
            <a:ext cx="3305700" cy="3456675"/>
            <a:chOff x="2944204" y="1189775"/>
            <a:chExt cx="3305700" cy="3456675"/>
          </a:xfrm>
        </p:grpSpPr>
        <p:sp>
          <p:nvSpPr>
            <p:cNvPr id="159" name="Google Shape;159;p21"/>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Created Plots &amp; Statistical Analysis</a:t>
              </a:r>
              <a:endParaRPr>
                <a:solidFill>
                  <a:srgbClr val="FFFFFF"/>
                </a:solidFill>
                <a:latin typeface="Roboto"/>
                <a:ea typeface="Roboto"/>
                <a:cs typeface="Roboto"/>
                <a:sym typeface="Roboto"/>
              </a:endParaRPr>
            </a:p>
          </p:txBody>
        </p:sp>
        <p:sp>
          <p:nvSpPr>
            <p:cNvPr id="160" name="Google Shape;160;p21"/>
            <p:cNvSpPr txBox="1"/>
            <p:nvPr/>
          </p:nvSpPr>
          <p:spPr>
            <a:xfrm>
              <a:off x="3207300" y="2030750"/>
              <a:ext cx="2779500" cy="2615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lang="en" sz="1500">
                  <a:latin typeface="Roboto"/>
                  <a:ea typeface="Roboto"/>
                  <a:cs typeface="Roboto"/>
                  <a:sym typeface="Roboto"/>
                </a:rPr>
                <a:t>Charted and analyzed data using bar/distribution, box, and scatter/regression</a:t>
              </a:r>
              <a:endParaRPr sz="1500">
                <a:latin typeface="Roboto"/>
                <a:ea typeface="Roboto"/>
                <a:cs typeface="Roboto"/>
                <a:sym typeface="Roboto"/>
              </a:endParaRPr>
            </a:p>
            <a:p>
              <a:pPr indent="0" lvl="0" marL="457200" rtl="0" algn="l">
                <a:spcBef>
                  <a:spcPts val="0"/>
                </a:spcBef>
                <a:spcAft>
                  <a:spcPts val="0"/>
                </a:spcAft>
                <a:buNone/>
              </a:pPr>
              <a:r>
                <a:t/>
              </a:r>
              <a:endParaRPr sz="1600"/>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